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49"/>
  </p:notesMasterIdLst>
  <p:sldIdLst>
    <p:sldId id="271" r:id="rId3"/>
    <p:sldId id="268" r:id="rId4"/>
    <p:sldId id="296" r:id="rId5"/>
    <p:sldId id="338" r:id="rId6"/>
    <p:sldId id="316" r:id="rId7"/>
    <p:sldId id="273" r:id="rId8"/>
    <p:sldId id="287" r:id="rId9"/>
    <p:sldId id="281" r:id="rId10"/>
    <p:sldId id="345" r:id="rId11"/>
    <p:sldId id="300" r:id="rId12"/>
    <p:sldId id="327" r:id="rId13"/>
    <p:sldId id="344" r:id="rId14"/>
    <p:sldId id="307" r:id="rId15"/>
    <p:sldId id="334" r:id="rId16"/>
    <p:sldId id="304" r:id="rId17"/>
    <p:sldId id="335" r:id="rId18"/>
    <p:sldId id="332" r:id="rId19"/>
    <p:sldId id="348" r:id="rId20"/>
    <p:sldId id="308" r:id="rId21"/>
    <p:sldId id="337" r:id="rId22"/>
    <p:sldId id="347" r:id="rId23"/>
    <p:sldId id="341" r:id="rId24"/>
    <p:sldId id="390" r:id="rId25"/>
    <p:sldId id="389" r:id="rId26"/>
    <p:sldId id="388" r:id="rId27"/>
    <p:sldId id="342" r:id="rId28"/>
    <p:sldId id="317" r:id="rId29"/>
    <p:sldId id="346" r:id="rId30"/>
    <p:sldId id="349" r:id="rId31"/>
    <p:sldId id="350" r:id="rId32"/>
    <p:sldId id="321" r:id="rId33"/>
    <p:sldId id="351" r:id="rId34"/>
    <p:sldId id="329" r:id="rId35"/>
    <p:sldId id="330" r:id="rId36"/>
    <p:sldId id="331" r:id="rId37"/>
    <p:sldId id="352" r:id="rId38"/>
    <p:sldId id="353" r:id="rId39"/>
    <p:sldId id="354" r:id="rId40"/>
    <p:sldId id="355" r:id="rId41"/>
    <p:sldId id="356" r:id="rId42"/>
    <p:sldId id="387" r:id="rId43"/>
    <p:sldId id="318" r:id="rId44"/>
    <p:sldId id="357" r:id="rId45"/>
    <p:sldId id="358" r:id="rId46"/>
    <p:sldId id="386" r:id="rId47"/>
    <p:sldId id="385" r:id="rId48"/>
  </p:sldIdLst>
  <p:sldSz cx="12192000" cy="6858000"/>
  <p:notesSz cx="6858000" cy="9144000"/>
  <p:embeddedFontLst>
    <p:embeddedFont>
      <p:font typeface="나눔고딕" panose="020D0604000000000000" pitchFamily="50" charset="-127"/>
      <p:regular r:id="rId50"/>
      <p:bold r:id="rId51"/>
    </p:embeddedFont>
    <p:embeddedFont>
      <p:font typeface="나눔고딕" panose="020D0604000000000000" pitchFamily="50" charset="-127"/>
      <p:regular r:id="rId50"/>
      <p:bold r:id="rId51"/>
    </p:embeddedFont>
    <p:embeddedFont>
      <p:font typeface="Arial Nova" panose="020B0504020202020204" pitchFamily="34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NanumMyeongjo" panose="02020603020101020101" pitchFamily="18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4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47A"/>
    <a:srgbClr val="474652"/>
    <a:srgbClr val="E6E6E6"/>
    <a:srgbClr val="DFC3B5"/>
    <a:srgbClr val="A09F9F"/>
    <a:srgbClr val="AC9D93"/>
    <a:srgbClr val="F08C01"/>
    <a:srgbClr val="7A849F"/>
    <a:srgbClr val="FEDE34"/>
    <a:srgbClr val="C5B27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3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686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E8619-C578-F24F-A2FB-5A8AEEEAE383}" type="datetimeFigureOut">
              <a:rPr kumimoji="1" lang="ko-Kore-KR" altLang="en-US" smtClean="0"/>
              <a:t>04/23/2021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60DD7-348E-2B43-BA32-F168DD1EB1C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809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6308B-AF90-45A6-9DF5-51C5BCD31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386AE4-1DBC-4E10-8523-6A3CAE714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067AE-E8F0-463C-8188-A50FA92E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151C-40D2-463D-A60A-D9E5C355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B90AC-4645-40FD-85F4-3A4C6436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5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AD39-E65C-4619-9C21-87762736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846DB0-8CD0-41A7-AA38-5CFFEEA8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AEF93-3DDB-4DC2-9C13-8EFD0B82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93A26-AC60-411D-B5C5-8A7EAC65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DD178-66EE-4BA9-94C2-34A5260A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4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0163C0-60B1-4908-942A-7AC063D0E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2D0BB-B31A-495A-89F0-D2C8B5A62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821A2-A774-44A8-8ED9-BDAC66F9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3EF6-2890-4BBA-8D30-6CD02ACB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22211-01D4-4D39-9A9D-B3921CC1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00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6308B-AF90-45A6-9DF5-51C5BCD31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386AE4-1DBC-4E10-8523-6A3CAE714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067AE-E8F0-463C-8188-A50FA92E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151C-40D2-463D-A60A-D9E5C355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B90AC-4645-40FD-85F4-3A4C6436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78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5EC3-6A0B-49DA-A373-12A1D025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C6D05-84D3-4685-AF73-99A130D1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92F80-E03D-4B61-81B8-83E27A79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EBA4C-2CFA-44D6-9285-4CCE3BDA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D2F29-66B8-4E54-AFCD-D89BCF9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787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AF649-D4BF-45C6-930E-DAB19BB8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84FA9-4224-4A6B-BEEE-6405AB26E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3BEC7-19A0-4CE7-B701-D0923986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1F3DC-3783-43A8-B5CE-9AA7A1F1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43766-8862-4871-B890-EFCA578C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10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9C0C6-15CC-4BE3-92AA-CCEFFACD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851DD-67E3-4D09-BC1E-214D8578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B331E-05D1-462A-A97A-2E9C87B3D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C41B1-BCE1-4345-ADAD-990B3B2D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D8E3E1-B0A4-4806-A0E1-714EB75B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BAF32-55A7-4678-BC36-68CBB48C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52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86F21-AE6C-441D-97DD-82C6177F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2BDEC-A190-441C-A6E0-4CDD7E27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8F745-53A6-4F51-BD66-C97E6462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1DE83-1A3E-442E-B18A-8F22B28C3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F5CFF7-BEE0-4CAA-BA55-7775E43E3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E6A5E-FA22-4E65-978B-78E3904A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F41A4-A3B3-492F-B114-3E40DE2B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F063D-6028-415E-9117-FA79146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52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48659-3A07-49D4-BDC7-5A4FFBD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84576-C24F-4889-8A1D-4DABDAEF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C36037-693A-44DD-BFE2-B12416FB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2397-835F-4D00-B16F-1F8B7C4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02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D9903A-722B-4CE5-8865-1821C36B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C9315-30D1-4C16-9DAE-018731AC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8E26D-DCA3-4A42-9FDD-D80D8C9F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A731-6ADA-44B5-AE4B-30B8F2F176C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80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1A6C4-1DFB-44B2-8595-7443DA4B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B3A4D-EF47-4C1C-AB55-41185B6C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6F623-8A5A-40CC-8FC8-C26385EF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EA323-421E-4CAF-A2EE-B0184E5D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F4C13-59B9-49E2-B91A-43C77E48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A8D17-480D-4FD1-A7C1-C579560E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29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5EC3-6A0B-49DA-A373-12A1D025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C6D05-84D3-4685-AF73-99A130D1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92F80-E03D-4B61-81B8-83E27A79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EBA4C-2CFA-44D6-9285-4CCE3BDA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D2F29-66B8-4E54-AFCD-D89BCF9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558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52B4-0646-4CD5-AF35-507E1655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EDEEE-D168-4A05-BFFD-8C7F762EE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7149DB-0E51-49CE-ACF4-CCD15C04F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7EC06-4069-43CB-B969-0D2D3A0C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9499B-72D4-4E3B-AE0C-408C99FB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6BEF5E-504F-4330-AA1F-751221F6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19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AD39-E65C-4619-9C21-87762736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846DB0-8CD0-41A7-AA38-5CFFEEA8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AEF93-3DDB-4DC2-9C13-8EFD0B82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93A26-AC60-411D-B5C5-8A7EAC65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DD178-66EE-4BA9-94C2-34A5260A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31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0163C0-60B1-4908-942A-7AC063D0E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2D0BB-B31A-495A-89F0-D2C8B5A62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821A2-A774-44A8-8ED9-BDAC66F9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3EF6-2890-4BBA-8D30-6CD02ACB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22211-01D4-4D39-9A9D-B3921CC1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53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AF649-D4BF-45C6-930E-DAB19BB8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84FA9-4224-4A6B-BEEE-6405AB26E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3BEC7-19A0-4CE7-B701-D0923986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1F3DC-3783-43A8-B5CE-9AA7A1F1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43766-8862-4871-B890-EFCA578C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1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9C0C6-15CC-4BE3-92AA-CCEFFACD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851DD-67E3-4D09-BC1E-214D8578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B331E-05D1-462A-A97A-2E9C87B3D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C41B1-BCE1-4345-ADAD-990B3B2D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D8E3E1-B0A4-4806-A0E1-714EB75B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BAF32-55A7-4678-BC36-68CBB48C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7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86F21-AE6C-441D-97DD-82C6177F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2BDEC-A190-441C-A6E0-4CDD7E27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8F745-53A6-4F51-BD66-C97E6462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1DE83-1A3E-442E-B18A-8F22B28C3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F5CFF7-BEE0-4CAA-BA55-7775E43E3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E6A5E-FA22-4E65-978B-78E3904A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F41A4-A3B3-492F-B114-3E40DE2B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F063D-6028-415E-9117-FA79146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48659-3A07-49D4-BDC7-5A4FFBD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84576-C24F-4889-8A1D-4DABDAEF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C36037-693A-44DD-BFE2-B12416FB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2397-835F-4D00-B16F-1F8B7C4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5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D9903A-722B-4CE5-8865-1821C36B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C9315-30D1-4C16-9DAE-018731AC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8E26D-DCA3-4A42-9FDD-D80D8C9F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A731-6ADA-44B5-AE4B-30B8F2F176C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9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1A6C4-1DFB-44B2-8595-7443DA4B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B3A4D-EF47-4C1C-AB55-41185B6C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6F623-8A5A-40CC-8FC8-C26385EF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EA323-421E-4CAF-A2EE-B0184E5D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F4C13-59B9-49E2-B91A-43C77E48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A8D17-480D-4FD1-A7C1-C579560E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2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52B4-0646-4CD5-AF35-507E1655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EDEEE-D168-4A05-BFFD-8C7F762EE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7149DB-0E51-49CE-ACF4-CCD15C04F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7EC06-4069-43CB-B969-0D2D3A0C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9499B-72D4-4E3B-AE0C-408C99FB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6BEF5E-504F-4330-AA1F-751221F6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8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1B204B-C294-41B4-B941-B3529AB8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09848-296B-4CBF-AA35-4D938734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34E7-C490-45C2-85E6-A31BE9B31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92A1C-B947-4FFC-BA5A-2A227E3F4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30E0A-8860-48AE-8B11-C07AED6B7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4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1B204B-C294-41B4-B941-B3529AB8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09848-296B-4CBF-AA35-4D938734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34E7-C490-45C2-85E6-A31BE9B31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A7DD-1D8B-4E28-ABBC-6D87091989C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92A1C-B947-4FFC-BA5A-2A227E3F4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30E0A-8860-48AE-8B11-C07AED6B7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8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1A8E2820-6C71-4CDF-8C41-457AA9F83A5F}"/>
              </a:ext>
            </a:extLst>
          </p:cNvPr>
          <p:cNvSpPr/>
          <p:nvPr/>
        </p:nvSpPr>
        <p:spPr>
          <a:xfrm>
            <a:off x="979713" y="1531575"/>
            <a:ext cx="10232572" cy="1298228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5A9CEB-ACAA-4266-AA07-3B4B016E0517}"/>
              </a:ext>
            </a:extLst>
          </p:cNvPr>
          <p:cNvCxnSpPr>
            <a:cxnSpLocks/>
          </p:cNvCxnSpPr>
          <p:nvPr/>
        </p:nvCxnSpPr>
        <p:spPr>
          <a:xfrm>
            <a:off x="-116115" y="392275"/>
            <a:ext cx="1230811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2AC959-406D-42BE-AF45-01E9CF27BDF9}"/>
              </a:ext>
            </a:extLst>
          </p:cNvPr>
          <p:cNvSpPr txBox="1"/>
          <p:nvPr/>
        </p:nvSpPr>
        <p:spPr>
          <a:xfrm>
            <a:off x="1674766" y="1882604"/>
            <a:ext cx="8842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 / Python</a:t>
            </a:r>
            <a:r>
              <a:rPr lang="ko-KR" alt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ML</a:t>
            </a:r>
            <a:r>
              <a:rPr lang="ko-KR" alt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을 활용한 자산 투자의 특성 분석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87DE776-EF9C-4925-8E30-46615900ADD6}"/>
              </a:ext>
            </a:extLst>
          </p:cNvPr>
          <p:cNvCxnSpPr>
            <a:cxnSpLocks/>
          </p:cNvCxnSpPr>
          <p:nvPr/>
        </p:nvCxnSpPr>
        <p:spPr>
          <a:xfrm>
            <a:off x="0" y="578081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BFBA5B-397C-4147-9C90-B5489395BC7E}"/>
              </a:ext>
            </a:extLst>
          </p:cNvPr>
          <p:cNvCxnSpPr>
            <a:cxnSpLocks/>
          </p:cNvCxnSpPr>
          <p:nvPr/>
        </p:nvCxnSpPr>
        <p:spPr>
          <a:xfrm>
            <a:off x="0" y="208659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85A043-6D2E-1A4B-8D38-4D71B7FC372B}"/>
              </a:ext>
            </a:extLst>
          </p:cNvPr>
          <p:cNvSpPr txBox="1"/>
          <p:nvPr/>
        </p:nvSpPr>
        <p:spPr>
          <a:xfrm>
            <a:off x="6148552" y="38678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3BEBF-66B2-6147-BFD3-CCF4D9BA7313}"/>
              </a:ext>
            </a:extLst>
          </p:cNvPr>
          <p:cNvSpPr txBox="1"/>
          <p:nvPr/>
        </p:nvSpPr>
        <p:spPr>
          <a:xfrm>
            <a:off x="1743692" y="4833982"/>
            <a:ext cx="335861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</a:p>
          <a:p>
            <a:r>
              <a:rPr kumimoji="1" lang="ko-KR" altLang="en-US" sz="20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황지욱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이다운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이은빈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최희원</a:t>
            </a:r>
            <a:r>
              <a:rPr kumimoji="1"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sz="2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001416-2534-9346-BD6B-C3B6D7C7AA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1" y="3619270"/>
            <a:ext cx="1630260" cy="16302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831169-8A5D-ED46-B6CD-5F7296E228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72" y="4600419"/>
            <a:ext cx="1298222" cy="1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1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8ACB1CE-AB41-C745-AF24-4EBA423A8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6096" y="1114308"/>
            <a:ext cx="5613054" cy="4987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80C69E-7DE8-5A45-A5AD-7933C6225862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3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탐색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상관계수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8169BE-342E-2C4A-A529-9D240456D21A}"/>
              </a:ext>
            </a:extLst>
          </p:cNvPr>
          <p:cNvGrpSpPr/>
          <p:nvPr/>
        </p:nvGrpSpPr>
        <p:grpSpPr>
          <a:xfrm>
            <a:off x="652750" y="1476471"/>
            <a:ext cx="4785269" cy="4582468"/>
            <a:chOff x="786100" y="1479311"/>
            <a:chExt cx="4785269" cy="45824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08ED72F-D823-4341-B978-D4010D568DE4}"/>
                </a:ext>
              </a:extLst>
            </p:cNvPr>
            <p:cNvSpPr/>
            <p:nvPr/>
          </p:nvSpPr>
          <p:spPr>
            <a:xfrm>
              <a:off x="810658" y="4781143"/>
              <a:ext cx="4653960" cy="942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3296258-9D5F-FD43-BA9B-B258FAAF4451}"/>
                </a:ext>
              </a:extLst>
            </p:cNvPr>
            <p:cNvSpPr/>
            <p:nvPr/>
          </p:nvSpPr>
          <p:spPr>
            <a:xfrm>
              <a:off x="837271" y="1479311"/>
              <a:ext cx="4653960" cy="9503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6C2BB8-07C3-6144-BBDA-76F19B22FDF4}"/>
                </a:ext>
              </a:extLst>
            </p:cNvPr>
            <p:cNvSpPr txBox="1"/>
            <p:nvPr/>
          </p:nvSpPr>
          <p:spPr>
            <a:xfrm>
              <a:off x="794687" y="1658875"/>
              <a:ext cx="46859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아파트 가격과 높은 상관관계</a:t>
              </a:r>
              <a:endPara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r>
                <a:rPr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(cpi, </a:t>
              </a:r>
              <a:r>
                <a:rPr lang="en-US" altLang="ko-KR" sz="14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hloan</a:t>
              </a:r>
              <a:r>
                <a:rPr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 m2)</a:t>
              </a:r>
              <a:endPara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FDE070F-5705-574A-8605-1F661A853F32}"/>
                </a:ext>
              </a:extLst>
            </p:cNvPr>
            <p:cNvSpPr/>
            <p:nvPr/>
          </p:nvSpPr>
          <p:spPr>
            <a:xfrm>
              <a:off x="810658" y="3143629"/>
              <a:ext cx="4653960" cy="942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C3ACF8-6B0C-1240-BF01-32D22FF61837}"/>
                </a:ext>
              </a:extLst>
            </p:cNvPr>
            <p:cNvSpPr txBox="1"/>
            <p:nvPr/>
          </p:nvSpPr>
          <p:spPr>
            <a:xfrm>
              <a:off x="1896327" y="3337522"/>
              <a:ext cx="25358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변수 간 높은 상관관계</a:t>
              </a:r>
              <a:endPara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r>
                <a:rPr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lang="en-US" altLang="ko-KR" sz="14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ir</a:t>
              </a:r>
              <a:r>
                <a:rPr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- </a:t>
              </a:r>
              <a:r>
                <a:rPr lang="en-US" altLang="ko-KR" sz="14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hloan</a:t>
              </a:r>
              <a:r>
                <a:rPr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 </a:t>
              </a:r>
              <a:r>
                <a:rPr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cpi</a:t>
              </a:r>
              <a:r>
                <a:rPr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</a:t>
              </a:r>
              <a:r>
                <a:rPr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m2)</a:t>
              </a:r>
              <a:endPara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F80323-3B0E-C641-90A5-0CAA0A9E1485}"/>
                </a:ext>
              </a:extLst>
            </p:cNvPr>
            <p:cNvSpPr txBox="1"/>
            <p:nvPr/>
          </p:nvSpPr>
          <p:spPr>
            <a:xfrm>
              <a:off x="786100" y="5067665"/>
              <a:ext cx="4756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회귀분석 시 </a:t>
              </a:r>
              <a:r>
                <a:rPr lang="ko-KR" altLang="en-US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다중공선성</a:t>
              </a:r>
              <a:r>
                <a:rPr lang="en-US" altLang="ko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발생 가능성 존재</a:t>
              </a:r>
            </a:p>
          </p:txBody>
        </p:sp>
        <p:sp>
          <p:nvSpPr>
            <p:cNvPr id="14" name="화살표: 아래쪽 3">
              <a:extLst>
                <a:ext uri="{FF2B5EF4-FFF2-40B4-BE49-F238E27FC236}">
                  <a16:creationId xmlns:a16="http://schemas.microsoft.com/office/drawing/2014/main" id="{C504C0B8-B104-FC4E-B8D3-3A9C15E3A651}"/>
                </a:ext>
              </a:extLst>
            </p:cNvPr>
            <p:cNvSpPr/>
            <p:nvPr/>
          </p:nvSpPr>
          <p:spPr>
            <a:xfrm>
              <a:off x="2971864" y="2566843"/>
              <a:ext cx="295836" cy="3765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743CD8-D6F6-8E44-B0F0-E7E74029952A}"/>
                </a:ext>
              </a:extLst>
            </p:cNvPr>
            <p:cNvSpPr txBox="1"/>
            <p:nvPr/>
          </p:nvSpPr>
          <p:spPr>
            <a:xfrm>
              <a:off x="1869715" y="5784780"/>
              <a:ext cx="3701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다중공선성</a:t>
              </a:r>
              <a:r>
                <a:rPr lang="en-US" altLang="ko-KR" sz="1200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  <a:r>
                <a:rPr lang="ko-KR" altLang="en-US" sz="1200" dirty="0"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독립변수 간 강한 상관관계가 존재하는 것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화살표: 아래쪽 3">
              <a:extLst>
                <a:ext uri="{FF2B5EF4-FFF2-40B4-BE49-F238E27FC236}">
                  <a16:creationId xmlns:a16="http://schemas.microsoft.com/office/drawing/2014/main" id="{1FE09F2F-81B0-574B-ACF9-290DCFA41BB1}"/>
                </a:ext>
              </a:extLst>
            </p:cNvPr>
            <p:cNvSpPr/>
            <p:nvPr/>
          </p:nvSpPr>
          <p:spPr>
            <a:xfrm>
              <a:off x="2971864" y="4245315"/>
              <a:ext cx="295836" cy="3765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32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573B57-D70B-DC40-9EED-9369F6F765E2}"/>
              </a:ext>
            </a:extLst>
          </p:cNvPr>
          <p:cNvSpPr/>
          <p:nvPr/>
        </p:nvSpPr>
        <p:spPr>
          <a:xfrm>
            <a:off x="1245388" y="4680771"/>
            <a:ext cx="2801802" cy="1002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AD0CF4-B249-F746-B2A1-2837A7D9B95B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3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회귀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07E815-CE79-B143-B6FF-F748266C470F}"/>
              </a:ext>
            </a:extLst>
          </p:cNvPr>
          <p:cNvGrpSpPr/>
          <p:nvPr/>
        </p:nvGrpSpPr>
        <p:grpSpPr>
          <a:xfrm>
            <a:off x="799998" y="1511785"/>
            <a:ext cx="10572195" cy="2552203"/>
            <a:chOff x="723305" y="1289989"/>
            <a:chExt cx="10572195" cy="25522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592379-922E-B846-9E31-17FF5E35E158}"/>
                </a:ext>
              </a:extLst>
            </p:cNvPr>
            <p:cNvSpPr/>
            <p:nvPr/>
          </p:nvSpPr>
          <p:spPr>
            <a:xfrm>
              <a:off x="723305" y="1289989"/>
              <a:ext cx="10572195" cy="25522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B4BF17-F35A-E449-B8C9-15201066E64D}"/>
                </a:ext>
              </a:extLst>
            </p:cNvPr>
            <p:cNvSpPr txBox="1"/>
            <p:nvPr/>
          </p:nvSpPr>
          <p:spPr>
            <a:xfrm>
              <a:off x="896499" y="1675844"/>
              <a:ext cx="10399001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기간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: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2011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년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7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월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~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2020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년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12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월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(114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개의 월별 데이터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</a:p>
            <a:p>
              <a:pPr marL="285750" indent="-285750">
                <a:buFont typeface="Wingdings" pitchFamily="2" charset="2"/>
                <a:buChar char="§"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종속변수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: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전국 아파트 </a:t>
              </a:r>
              <a:r>
                <a:rPr lang="ko-Kore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㎡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당 평균 가격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Wingdings" pitchFamily="2" charset="2"/>
                <a:buChar char="§"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독립변수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: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가계소비지출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가계대출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소득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총 저축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주택시장 소비심리지수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기준금리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소비자물가지수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               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코스피 지수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미국기준금리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채권금리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통화량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총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11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BEBFCE-5635-CC42-853F-5C1E9CF973B2}"/>
              </a:ext>
            </a:extLst>
          </p:cNvPr>
          <p:cNvSpPr txBox="1"/>
          <p:nvPr/>
        </p:nvSpPr>
        <p:spPr>
          <a:xfrm>
            <a:off x="4458372" y="4720491"/>
            <a:ext cx="6837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가능한 범위 내에서 적은 수의 설명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변수를 선택하는 것이 효율적</a:t>
            </a:r>
            <a:endParaRPr lang="ko-KR" altLang="en-US" b="0" i="0" dirty="0">
              <a:solidFill>
                <a:srgbClr val="555555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dirty="0">
              <a:solidFill>
                <a:srgbClr val="33333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모델의 실행 속도 등이 증가하는 반사 이익 기대 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F0215-99D4-3644-871D-E8F6F7538A5C}"/>
              </a:ext>
            </a:extLst>
          </p:cNvPr>
          <p:cNvSpPr txBox="1"/>
          <p:nvPr/>
        </p:nvSpPr>
        <p:spPr>
          <a:xfrm>
            <a:off x="1409192" y="4858991"/>
            <a:ext cx="247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chemeClr val="accent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변수 선택법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활용한</a:t>
            </a:r>
            <a:endParaRPr lang="en-US" altLang="ko-KR" b="0" i="0" dirty="0"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최적 회귀 방정식 도출</a:t>
            </a:r>
            <a:endParaRPr lang="en-US" altLang="ko-KR" b="0" i="0" dirty="0"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37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AD0CF4-B249-F746-B2A1-2837A7D9B95B}"/>
              </a:ext>
            </a:extLst>
          </p:cNvPr>
          <p:cNvSpPr txBox="1"/>
          <p:nvPr/>
        </p:nvSpPr>
        <p:spPr>
          <a:xfrm flipH="1">
            <a:off x="420062" y="234176"/>
            <a:ext cx="9539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3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변수 선택법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DE96B5-2E38-654E-8F93-856CF35F9FE4}"/>
              </a:ext>
            </a:extLst>
          </p:cNvPr>
          <p:cNvSpPr/>
          <p:nvPr/>
        </p:nvSpPr>
        <p:spPr>
          <a:xfrm>
            <a:off x="648662" y="5639602"/>
            <a:ext cx="11324897" cy="707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17">
            <a:extLst>
              <a:ext uri="{FF2B5EF4-FFF2-40B4-BE49-F238E27FC236}">
                <a16:creationId xmlns:a16="http://schemas.microsoft.com/office/drawing/2014/main" id="{D02AD133-1F7C-9E4F-AD32-1022EE8205FB}"/>
              </a:ext>
            </a:extLst>
          </p:cNvPr>
          <p:cNvSpPr/>
          <p:nvPr/>
        </p:nvSpPr>
        <p:spPr>
          <a:xfrm>
            <a:off x="8127046" y="1310713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122004A-382D-3F44-9607-CF7A3F6B48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141" y="3324205"/>
            <a:ext cx="3206506" cy="191567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A57BA69-47D7-A943-BEB5-E730A38D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4264" y="3332804"/>
            <a:ext cx="3127929" cy="19454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25A9B9-EE07-4944-ADF0-BFAED080C1C6}"/>
              </a:ext>
            </a:extLst>
          </p:cNvPr>
          <p:cNvSpPr txBox="1"/>
          <p:nvPr/>
        </p:nvSpPr>
        <p:spPr>
          <a:xfrm>
            <a:off x="882228" y="1992178"/>
            <a:ext cx="2939459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sz="1600" dirty="0"/>
              <a:t>step(model, direction = "both")</a:t>
            </a:r>
            <a:endParaRPr kumimoji="1" lang="ko-Kore-KR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5B008-9263-EE4E-BE8A-62DC975D7B33}"/>
              </a:ext>
            </a:extLst>
          </p:cNvPr>
          <p:cNvSpPr txBox="1"/>
          <p:nvPr/>
        </p:nvSpPr>
        <p:spPr>
          <a:xfrm>
            <a:off x="4289060" y="1992178"/>
            <a:ext cx="3228961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sz="1600" dirty="0"/>
              <a:t>step(model, direction = "forward")</a:t>
            </a:r>
            <a:endParaRPr kumimoji="1" lang="ko-Kore-KR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14FEFA-813B-D64B-B36B-8582ED14DC8F}"/>
              </a:ext>
            </a:extLst>
          </p:cNvPr>
          <p:cNvSpPr txBox="1"/>
          <p:nvPr/>
        </p:nvSpPr>
        <p:spPr>
          <a:xfrm>
            <a:off x="8322277" y="1984837"/>
            <a:ext cx="2971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sz="1600" dirty="0"/>
              <a:t>step(model, direction = "back")</a:t>
            </a:r>
            <a:endParaRPr kumimoji="1" lang="ko-Kore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F9E9C9-CCAA-474E-BA4F-0F37208536B1}"/>
              </a:ext>
            </a:extLst>
          </p:cNvPr>
          <p:cNvSpPr txBox="1"/>
          <p:nvPr/>
        </p:nvSpPr>
        <p:spPr>
          <a:xfrm>
            <a:off x="1304255" y="1341632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단계적 선택법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232B10-2F68-4C49-B801-F789184ECDF9}"/>
              </a:ext>
            </a:extLst>
          </p:cNvPr>
          <p:cNvSpPr txBox="1"/>
          <p:nvPr/>
        </p:nvSpPr>
        <p:spPr>
          <a:xfrm>
            <a:off x="5081240" y="1334358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전진 선택법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0C68FD-4AD7-1B46-AB40-D9DFBAC0CD2D}"/>
              </a:ext>
            </a:extLst>
          </p:cNvPr>
          <p:cNvSpPr txBox="1"/>
          <p:nvPr/>
        </p:nvSpPr>
        <p:spPr>
          <a:xfrm>
            <a:off x="8998552" y="1334358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후진 선택법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60838A-4C9F-E647-BACF-AFC1AAF38FA1}"/>
              </a:ext>
            </a:extLst>
          </p:cNvPr>
          <p:cNvSpPr txBox="1"/>
          <p:nvPr/>
        </p:nvSpPr>
        <p:spPr>
          <a:xfrm>
            <a:off x="882228" y="2658643"/>
            <a:ext cx="320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전진 선택법에 의해 변수를 추가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변수의 중요도에 따라 단계별로 변수를 제거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추가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변수 변경사항이 없을 때까지 반복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7C9581-0103-AC42-A53D-66ABBA1B4FBB}"/>
              </a:ext>
            </a:extLst>
          </p:cNvPr>
          <p:cNvSpPr txBox="1"/>
          <p:nvPr/>
        </p:nvSpPr>
        <p:spPr>
          <a:xfrm>
            <a:off x="4222499" y="2658643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기여도가 높은 유의한 변수부터 하나씩 추가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ore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B504F3-8900-1546-B834-7F4FBD6B6948}"/>
              </a:ext>
            </a:extLst>
          </p:cNvPr>
          <p:cNvSpPr txBox="1"/>
          <p:nvPr/>
        </p:nvSpPr>
        <p:spPr>
          <a:xfrm>
            <a:off x="8127046" y="2645315"/>
            <a:ext cx="35125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독립변수를 포함한 모형에서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가장 적은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영향을 주는 변수부터 하나씩 제거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ore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286FAF-3BAB-AA42-BEB2-6E950007B21F}"/>
              </a:ext>
            </a:extLst>
          </p:cNvPr>
          <p:cNvSpPr txBox="1"/>
          <p:nvPr/>
        </p:nvSpPr>
        <p:spPr>
          <a:xfrm>
            <a:off x="2959821" y="5807416"/>
            <a:ext cx="627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세 방법을 모두 실행하여 </a:t>
            </a:r>
            <a:r>
              <a:rPr lang="en-US" altLang="ko-KR" sz="2000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AIC</a:t>
            </a:r>
            <a:r>
              <a:rPr lang="ko-KR" altLang="en-US" sz="2000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가장 낮은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회귀식을 선정 </a:t>
            </a:r>
          </a:p>
        </p:txBody>
      </p:sp>
    </p:spTree>
    <p:extLst>
      <p:ext uri="{BB962C8B-B14F-4D97-AF65-F5344CB8AC3E}">
        <p14:creationId xmlns:p14="http://schemas.microsoft.com/office/powerpoint/2010/main" val="270889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40CF90-C1B9-4601-A1F7-AF3BA32A14CD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6BEB25C-92A1-4CB8-A6C5-D1A146648E16}"/>
              </a:ext>
            </a:extLst>
          </p:cNvPr>
          <p:cNvSpPr/>
          <p:nvPr/>
        </p:nvSpPr>
        <p:spPr>
          <a:xfrm>
            <a:off x="7984453" y="133736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D0CF4-B249-F746-B2A1-2837A7D9B95B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3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회귀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A2E2B9-6951-1F4A-A3B7-7B245249DB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01" y="1709621"/>
            <a:ext cx="5034812" cy="44192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20" name="직선 연결선 21">
            <a:extLst>
              <a:ext uri="{FF2B5EF4-FFF2-40B4-BE49-F238E27FC236}">
                <a16:creationId xmlns:a16="http://schemas.microsoft.com/office/drawing/2014/main" id="{2866877F-41E6-224D-9EA5-EE1B9EE4C0E7}"/>
              </a:ext>
            </a:extLst>
          </p:cNvPr>
          <p:cNvCxnSpPr>
            <a:cxnSpLocks/>
          </p:cNvCxnSpPr>
          <p:nvPr/>
        </p:nvCxnSpPr>
        <p:spPr>
          <a:xfrm>
            <a:off x="739024" y="2165936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58A616D2-B598-A742-872F-05085B0DF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331281"/>
              </p:ext>
            </p:extLst>
          </p:nvPr>
        </p:nvGraphicFramePr>
        <p:xfrm>
          <a:off x="1127113" y="4653044"/>
          <a:ext cx="4198193" cy="71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993">
                  <a:extLst>
                    <a:ext uri="{9D8B030D-6E8A-4147-A177-3AD203B41FA5}">
                      <a16:colId xmlns:a16="http://schemas.microsoft.com/office/drawing/2014/main" val="1717167395"/>
                    </a:ext>
                  </a:extLst>
                </a:gridCol>
                <a:gridCol w="2911200">
                  <a:extLst>
                    <a:ext uri="{9D8B030D-6E8A-4147-A177-3AD203B41FA5}">
                      <a16:colId xmlns:a16="http://schemas.microsoft.com/office/drawing/2014/main" val="3924988758"/>
                    </a:ext>
                  </a:extLst>
                </a:gridCol>
              </a:tblGrid>
              <a:tr h="359075"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R-squared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0.8493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489361"/>
                  </a:ext>
                </a:extLst>
              </a:tr>
              <a:tr h="359075"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p-value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0.00000000000000022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11420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F89ACA2-F101-164D-AA59-E08DD66CCBF8}"/>
              </a:ext>
            </a:extLst>
          </p:cNvPr>
          <p:cNvSpPr txBox="1"/>
          <p:nvPr/>
        </p:nvSpPr>
        <p:spPr>
          <a:xfrm>
            <a:off x="696135" y="2333483"/>
            <a:ext cx="5034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종속변수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apt</a:t>
            </a:r>
          </a:p>
          <a:p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독립변수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hloan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cpi, fed,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savings,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kospi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hccsi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 요 도 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hccsi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&gt; savings = fed =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hloan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&gt;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D7237-7927-264D-A535-6B14474F58A5}"/>
              </a:ext>
            </a:extLst>
          </p:cNvPr>
          <p:cNvSpPr txBox="1"/>
          <p:nvPr/>
        </p:nvSpPr>
        <p:spPr>
          <a:xfrm>
            <a:off x="696135" y="1617374"/>
            <a:ext cx="41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변수 선택법을 통해 선택된 변수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2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40CF90-C1B9-4601-A1F7-AF3BA32A14CD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6BEB25C-92A1-4CB8-A6C5-D1A146648E16}"/>
              </a:ext>
            </a:extLst>
          </p:cNvPr>
          <p:cNvSpPr/>
          <p:nvPr/>
        </p:nvSpPr>
        <p:spPr>
          <a:xfrm>
            <a:off x="7984453" y="133736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ED6B00E-3AE9-47AF-8FD8-813FEA35F906}"/>
              </a:ext>
            </a:extLst>
          </p:cNvPr>
          <p:cNvCxnSpPr>
            <a:cxnSpLocks/>
          </p:cNvCxnSpPr>
          <p:nvPr/>
        </p:nvCxnSpPr>
        <p:spPr>
          <a:xfrm>
            <a:off x="739024" y="2165936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AD0CF4-B249-F746-B2A1-2837A7D9B95B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3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회귀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159786-F024-D748-82E1-81BFEF499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2884772"/>
            <a:ext cx="7175500" cy="762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C644172-DC08-8042-A335-686A1801C7F6}"/>
              </a:ext>
            </a:extLst>
          </p:cNvPr>
          <p:cNvSpPr/>
          <p:nvPr/>
        </p:nvSpPr>
        <p:spPr>
          <a:xfrm>
            <a:off x="2538306" y="3373869"/>
            <a:ext cx="998978" cy="21777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D8F53B6-D750-C145-84F8-CEAD9F29D6F0}"/>
              </a:ext>
            </a:extLst>
          </p:cNvPr>
          <p:cNvSpPr/>
          <p:nvPr/>
        </p:nvSpPr>
        <p:spPr>
          <a:xfrm>
            <a:off x="3537284" y="3373869"/>
            <a:ext cx="998978" cy="21777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72B4D-D5A0-FD48-A9AE-E7440634DAC4}"/>
              </a:ext>
            </a:extLst>
          </p:cNvPr>
          <p:cNvSpPr txBox="1"/>
          <p:nvPr/>
        </p:nvSpPr>
        <p:spPr>
          <a:xfrm>
            <a:off x="696135" y="1617374"/>
            <a:ext cx="5521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개선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VIF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확인을 통해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다중 공선성 문제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96DA67-C115-8845-92BD-352F57B8319E}"/>
              </a:ext>
            </a:extLst>
          </p:cNvPr>
          <p:cNvSpPr txBox="1"/>
          <p:nvPr/>
        </p:nvSpPr>
        <p:spPr>
          <a:xfrm>
            <a:off x="2771506" y="3978706"/>
            <a:ext cx="677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다중 공선성이 존재한다고 판단되는 기준은 </a:t>
            </a:r>
            <a:r>
              <a:rPr kumimoji="1" lang="en-US" altLang="ko-Kore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VIF 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값이 </a:t>
            </a:r>
            <a:r>
              <a:rPr kumimoji="1" lang="en-US" altLang="ko-KR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이상인 경우</a:t>
            </a:r>
            <a:endParaRPr kumimoji="1" lang="en-US" altLang="ko-KR" dirty="0">
              <a:solidFill>
                <a:schemeClr val="bg2">
                  <a:lumMod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074F15-FA0E-EA49-A0D4-C7A6D9CA1DA1}"/>
              </a:ext>
            </a:extLst>
          </p:cNvPr>
          <p:cNvSpPr txBox="1"/>
          <p:nvPr/>
        </p:nvSpPr>
        <p:spPr>
          <a:xfrm>
            <a:off x="1904025" y="5279435"/>
            <a:ext cx="862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hloan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cpi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변수를 제거한다면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변수의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다중공선성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문제는 해결될 것이라고 판단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CC8ABF-D75A-0849-B211-05039A6721F4}"/>
              </a:ext>
            </a:extLst>
          </p:cNvPr>
          <p:cNvSpPr txBox="1"/>
          <p:nvPr/>
        </p:nvSpPr>
        <p:spPr>
          <a:xfrm>
            <a:off x="5076624" y="4381940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hloan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cpi,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변수</a:t>
            </a:r>
            <a:endParaRPr kumimoji="1" lang="ko-Kore-KR" altLang="en-US" dirty="0">
              <a:solidFill>
                <a:schemeClr val="bg2">
                  <a:lumMod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F0C23566-7F4D-F440-AE24-EDE2ECF651A4}"/>
              </a:ext>
            </a:extLst>
          </p:cNvPr>
          <p:cNvSpPr/>
          <p:nvPr/>
        </p:nvSpPr>
        <p:spPr>
          <a:xfrm>
            <a:off x="4536262" y="4488951"/>
            <a:ext cx="358589" cy="139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모서리가 둥근 직사각형 16">
            <a:extLst>
              <a:ext uri="{FF2B5EF4-FFF2-40B4-BE49-F238E27FC236}">
                <a16:creationId xmlns:a16="http://schemas.microsoft.com/office/drawing/2014/main" id="{44E37BAE-CF93-FA49-9B57-78AD0B8671FC}"/>
              </a:ext>
            </a:extLst>
          </p:cNvPr>
          <p:cNvSpPr/>
          <p:nvPr/>
        </p:nvSpPr>
        <p:spPr>
          <a:xfrm>
            <a:off x="5583021" y="3373869"/>
            <a:ext cx="998978" cy="21777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695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40CF90-C1B9-4601-A1F7-AF3BA32A14CD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6BEB25C-92A1-4CB8-A6C5-D1A146648E16}"/>
              </a:ext>
            </a:extLst>
          </p:cNvPr>
          <p:cNvSpPr/>
          <p:nvPr/>
        </p:nvSpPr>
        <p:spPr>
          <a:xfrm>
            <a:off x="7984453" y="133736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A37B2-CD57-5544-B95B-27EAD711EAF2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3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회귀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53B6DA-004F-5840-9997-3DBC61EE22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168" y="1767844"/>
            <a:ext cx="5904808" cy="428801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2" name="직선 연결선 21">
            <a:extLst>
              <a:ext uri="{FF2B5EF4-FFF2-40B4-BE49-F238E27FC236}">
                <a16:creationId xmlns:a16="http://schemas.microsoft.com/office/drawing/2014/main" id="{D213F622-1640-EE44-992D-76EF6CF1F6DC}"/>
              </a:ext>
            </a:extLst>
          </p:cNvPr>
          <p:cNvCxnSpPr>
            <a:cxnSpLocks/>
          </p:cNvCxnSpPr>
          <p:nvPr/>
        </p:nvCxnSpPr>
        <p:spPr>
          <a:xfrm>
            <a:off x="739024" y="2165936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28ECAF-AA08-C34B-9AB2-E0E6D6D03E64}"/>
              </a:ext>
            </a:extLst>
          </p:cNvPr>
          <p:cNvSpPr txBox="1"/>
          <p:nvPr/>
        </p:nvSpPr>
        <p:spPr>
          <a:xfrm>
            <a:off x="696135" y="2266719"/>
            <a:ext cx="4431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종속변수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apt</a:t>
            </a:r>
          </a:p>
          <a:p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독립변수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fed,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savings,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kospi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hccsi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 요 도 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savings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hccsi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kospi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fed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58D87721-C6FB-154E-8B3E-1BB603CF1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73982"/>
              </p:ext>
            </p:extLst>
          </p:nvPr>
        </p:nvGraphicFramePr>
        <p:xfrm>
          <a:off x="1076367" y="4323049"/>
          <a:ext cx="3793296" cy="71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868">
                  <a:extLst>
                    <a:ext uri="{9D8B030D-6E8A-4147-A177-3AD203B41FA5}">
                      <a16:colId xmlns:a16="http://schemas.microsoft.com/office/drawing/2014/main" val="1717167395"/>
                    </a:ext>
                  </a:extLst>
                </a:gridCol>
                <a:gridCol w="2630428">
                  <a:extLst>
                    <a:ext uri="{9D8B030D-6E8A-4147-A177-3AD203B41FA5}">
                      <a16:colId xmlns:a16="http://schemas.microsoft.com/office/drawing/2014/main" val="3924988758"/>
                    </a:ext>
                  </a:extLst>
                </a:gridCol>
              </a:tblGrid>
              <a:tr h="359075"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R-squared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0.8385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489361"/>
                  </a:ext>
                </a:extLst>
              </a:tr>
              <a:tr h="359075"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p-value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0.00000000000000022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1142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A6F4788-37AD-514F-86FA-541BF99C9391}"/>
              </a:ext>
            </a:extLst>
          </p:cNvPr>
          <p:cNvSpPr txBox="1"/>
          <p:nvPr/>
        </p:nvSpPr>
        <p:spPr>
          <a:xfrm>
            <a:off x="696135" y="1617374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</a:t>
            </a: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IF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 확인 후 재선정한 변수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33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40CF90-C1B9-4601-A1F7-AF3BA32A14CD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6BEB25C-92A1-4CB8-A6C5-D1A146648E16}"/>
              </a:ext>
            </a:extLst>
          </p:cNvPr>
          <p:cNvSpPr/>
          <p:nvPr/>
        </p:nvSpPr>
        <p:spPr>
          <a:xfrm>
            <a:off x="7984453" y="133736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ED6B00E-3AE9-47AF-8FD8-813FEA35F906}"/>
              </a:ext>
            </a:extLst>
          </p:cNvPr>
          <p:cNvCxnSpPr>
            <a:cxnSpLocks/>
          </p:cNvCxnSpPr>
          <p:nvPr/>
        </p:nvCxnSpPr>
        <p:spPr>
          <a:xfrm>
            <a:off x="739024" y="2165936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AD0CF4-B249-F746-B2A1-2837A7D9B95B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3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회귀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62800-976F-1440-83C8-74A87DB8A7FA}"/>
              </a:ext>
            </a:extLst>
          </p:cNvPr>
          <p:cNvSpPr txBox="1"/>
          <p:nvPr/>
        </p:nvSpPr>
        <p:spPr>
          <a:xfrm>
            <a:off x="696135" y="161737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개선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7BB3F9-5D1F-B548-A583-176BE821A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27" y="2843055"/>
            <a:ext cx="5285317" cy="86141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702560-CB84-BA40-8AFD-2AADE34BDFD6}"/>
              </a:ext>
            </a:extLst>
          </p:cNvPr>
          <p:cNvSpPr txBox="1"/>
          <p:nvPr/>
        </p:nvSpPr>
        <p:spPr>
          <a:xfrm>
            <a:off x="2482178" y="4292430"/>
            <a:ext cx="765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변수의 </a:t>
            </a:r>
            <a:r>
              <a:rPr kumimoji="1" lang="ko-Kore-KR" altLang="en-US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다중공선성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문제가 해결되었으며 다른 변수에서도 발생하지 않음</a:t>
            </a:r>
            <a:endParaRPr kumimoji="1" lang="ko-Kore-KR" altLang="en-US" dirty="0">
              <a:solidFill>
                <a:schemeClr val="bg2">
                  <a:lumMod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D912A-94F3-AA4E-9788-ADF15F93780D}"/>
              </a:ext>
            </a:extLst>
          </p:cNvPr>
          <p:cNvSpPr txBox="1"/>
          <p:nvPr/>
        </p:nvSpPr>
        <p:spPr>
          <a:xfrm>
            <a:off x="3104586" y="4940238"/>
            <a:ext cx="641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모델의 선형성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개선하기 위해 변수에 로그를 취하여 분석   </a:t>
            </a:r>
          </a:p>
        </p:txBody>
      </p:sp>
    </p:spTree>
    <p:extLst>
      <p:ext uri="{BB962C8B-B14F-4D97-AF65-F5344CB8AC3E}">
        <p14:creationId xmlns:p14="http://schemas.microsoft.com/office/powerpoint/2010/main" val="320485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40CF90-C1B9-4601-A1F7-AF3BA32A14CD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6BEB25C-92A1-4CB8-A6C5-D1A146648E16}"/>
              </a:ext>
            </a:extLst>
          </p:cNvPr>
          <p:cNvSpPr/>
          <p:nvPr/>
        </p:nvSpPr>
        <p:spPr>
          <a:xfrm>
            <a:off x="7984453" y="133736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EC69A0-9AD8-254A-86F4-9281D5345E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98"/>
          <a:stretch/>
        </p:blipFill>
        <p:spPr>
          <a:xfrm>
            <a:off x="5953121" y="1643916"/>
            <a:ext cx="5164023" cy="45417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9A37B2-CD57-5544-B95B-27EAD711EAF2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3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회귀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cxnSp>
        <p:nvCxnSpPr>
          <p:cNvPr id="15" name="직선 연결선 21">
            <a:extLst>
              <a:ext uri="{FF2B5EF4-FFF2-40B4-BE49-F238E27FC236}">
                <a16:creationId xmlns:a16="http://schemas.microsoft.com/office/drawing/2014/main" id="{0ED70BDB-114F-0447-B52A-D39CE18F05CE}"/>
              </a:ext>
            </a:extLst>
          </p:cNvPr>
          <p:cNvCxnSpPr>
            <a:cxnSpLocks/>
          </p:cNvCxnSpPr>
          <p:nvPr/>
        </p:nvCxnSpPr>
        <p:spPr>
          <a:xfrm>
            <a:off x="739024" y="2165936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2B0210-828D-4449-9648-96D414237030}"/>
              </a:ext>
            </a:extLst>
          </p:cNvPr>
          <p:cNvSpPr txBox="1"/>
          <p:nvPr/>
        </p:nvSpPr>
        <p:spPr>
          <a:xfrm>
            <a:off x="696135" y="1617374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로그 변환된 변수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77F2D-8790-0943-8376-C4D17FE11B26}"/>
              </a:ext>
            </a:extLst>
          </p:cNvPr>
          <p:cNvSpPr txBox="1"/>
          <p:nvPr/>
        </p:nvSpPr>
        <p:spPr>
          <a:xfrm>
            <a:off x="696136" y="2266719"/>
            <a:ext cx="4646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종속변수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apt</a:t>
            </a:r>
          </a:p>
          <a:p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독립변수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fed,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savings,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kospi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hccsi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 요 도 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savings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hccsi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fed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kospi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BB727084-0328-EF4C-87ED-FF558115C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961481"/>
              </p:ext>
            </p:extLst>
          </p:nvPr>
        </p:nvGraphicFramePr>
        <p:xfrm>
          <a:off x="1359220" y="4035951"/>
          <a:ext cx="3801944" cy="71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520">
                  <a:extLst>
                    <a:ext uri="{9D8B030D-6E8A-4147-A177-3AD203B41FA5}">
                      <a16:colId xmlns:a16="http://schemas.microsoft.com/office/drawing/2014/main" val="1717167395"/>
                    </a:ext>
                  </a:extLst>
                </a:gridCol>
                <a:gridCol w="2636424">
                  <a:extLst>
                    <a:ext uri="{9D8B030D-6E8A-4147-A177-3AD203B41FA5}">
                      <a16:colId xmlns:a16="http://schemas.microsoft.com/office/drawing/2014/main" val="3924988758"/>
                    </a:ext>
                  </a:extLst>
                </a:gridCol>
              </a:tblGrid>
              <a:tr h="359075"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R-squared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0.8866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489361"/>
                  </a:ext>
                </a:extLst>
              </a:tr>
              <a:tr h="359075"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p-value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0.00000000000000022</a:t>
                      </a:r>
                      <a:r>
                        <a:rPr lang="ko-KR" alt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endParaRPr lang="ko-Kore-KR" altLang="en-US" sz="1600" b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11420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FD52184-C8C1-0F44-AA3D-4D0B158C9D6C}"/>
              </a:ext>
            </a:extLst>
          </p:cNvPr>
          <p:cNvSpPr txBox="1"/>
          <p:nvPr/>
        </p:nvSpPr>
        <p:spPr>
          <a:xfrm>
            <a:off x="1359220" y="5149400"/>
            <a:ext cx="4426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모든 변수의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p-value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감소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모델의 설명력이 증가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0.8385 -&gt; 0.8866</a:t>
            </a:r>
          </a:p>
        </p:txBody>
      </p:sp>
    </p:spTree>
    <p:extLst>
      <p:ext uri="{BB962C8B-B14F-4D97-AF65-F5344CB8AC3E}">
        <p14:creationId xmlns:p14="http://schemas.microsoft.com/office/powerpoint/2010/main" val="300373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40CF90-C1B9-4601-A1F7-AF3BA32A14CD}"/>
              </a:ext>
            </a:extLst>
          </p:cNvPr>
          <p:cNvSpPr/>
          <p:nvPr/>
        </p:nvSpPr>
        <p:spPr>
          <a:xfrm>
            <a:off x="420062" y="1337361"/>
            <a:ext cx="11324897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6BEB25C-92A1-4CB8-A6C5-D1A146648E16}"/>
              </a:ext>
            </a:extLst>
          </p:cNvPr>
          <p:cNvSpPr/>
          <p:nvPr/>
        </p:nvSpPr>
        <p:spPr>
          <a:xfrm>
            <a:off x="7984453" y="133736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F4E4C-44E1-C74F-B39E-F4B587E013AD}"/>
              </a:ext>
            </a:extLst>
          </p:cNvPr>
          <p:cNvSpPr txBox="1"/>
          <p:nvPr/>
        </p:nvSpPr>
        <p:spPr>
          <a:xfrm>
            <a:off x="1244153" y="2121786"/>
            <a:ext cx="365035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회귀 분석에 따라 최종 선택된 변수</a:t>
            </a:r>
            <a:endParaRPr lang="en-US" altLang="ko-KR" sz="17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B8A7C-9D16-3842-B7F0-C3196BDDE36E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3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회귀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4052F213-68E3-48B2-926C-20586450B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236141"/>
              </p:ext>
            </p:extLst>
          </p:nvPr>
        </p:nvGraphicFramePr>
        <p:xfrm>
          <a:off x="1335373" y="2611688"/>
          <a:ext cx="3467918" cy="198626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29922">
                  <a:extLst>
                    <a:ext uri="{9D8B030D-6E8A-4147-A177-3AD203B41FA5}">
                      <a16:colId xmlns:a16="http://schemas.microsoft.com/office/drawing/2014/main" val="3906789512"/>
                    </a:ext>
                  </a:extLst>
                </a:gridCol>
                <a:gridCol w="2337996">
                  <a:extLst>
                    <a:ext uri="{9D8B030D-6E8A-4147-A177-3AD203B41FA5}">
                      <a16:colId xmlns:a16="http://schemas.microsoft.com/office/drawing/2014/main" val="4151685767"/>
                    </a:ext>
                  </a:extLst>
                </a:gridCol>
              </a:tblGrid>
              <a:tr h="34528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변수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명</a:t>
                      </a:r>
                      <a:endParaRPr lang="ko-Kore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109717"/>
                  </a:ext>
                </a:extLst>
              </a:tr>
              <a:tr h="32819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fed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미국기준금리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01488029"/>
                  </a:ext>
                </a:extLst>
              </a:tr>
              <a:tr h="32819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inc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가구당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월평균 가계수지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75918144"/>
                  </a:ext>
                </a:extLst>
              </a:tr>
              <a:tr h="32819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savings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총저축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6748583"/>
                  </a:ext>
                </a:extLst>
              </a:tr>
              <a:tr h="32819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kospi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코스피지수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0702372"/>
                  </a:ext>
                </a:extLst>
              </a:tr>
              <a:tr h="32819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hccsi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주택시장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소비심리지수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213455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9155C580-FB17-430E-B482-7E9AA9779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98"/>
          <a:stretch/>
        </p:blipFill>
        <p:spPr>
          <a:xfrm>
            <a:off x="5953121" y="1643916"/>
            <a:ext cx="5164023" cy="45417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5DBA13-F026-884A-A63A-CBD4CE87135A}"/>
              </a:ext>
            </a:extLst>
          </p:cNvPr>
          <p:cNvSpPr txBox="1"/>
          <p:nvPr/>
        </p:nvSpPr>
        <p:spPr>
          <a:xfrm>
            <a:off x="1637039" y="5175764"/>
            <a:ext cx="316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미국기준금리와 아파트 가격</a:t>
            </a:r>
            <a:endParaRPr lang="en-US" altLang="ko-KR" b="1" dirty="0">
              <a:solidFill>
                <a:schemeClr val="accent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27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6BEB25C-92A1-4CB8-A6C5-D1A146648E16}"/>
              </a:ext>
            </a:extLst>
          </p:cNvPr>
          <p:cNvSpPr/>
          <p:nvPr/>
        </p:nvSpPr>
        <p:spPr>
          <a:xfrm>
            <a:off x="7984453" y="133736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21CA2-CCF2-244D-86CA-0016D4BCFD44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4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endParaRPr lang="en-US" altLang="ko-KR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29B4C-89E6-B642-8B7B-6E3766A88272}"/>
              </a:ext>
            </a:extLst>
          </p:cNvPr>
          <p:cNvSpPr txBox="1"/>
          <p:nvPr/>
        </p:nvSpPr>
        <p:spPr>
          <a:xfrm flipH="1">
            <a:off x="3118028" y="1447449"/>
            <a:ext cx="7003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LSTM : </a:t>
            </a:r>
            <a:r>
              <a:rPr lang="en-US" altLang="ko-KR" sz="2800" b="1" spc="100" dirty="0">
                <a:solidFill>
                  <a:schemeClr val="accent1"/>
                </a:solidFill>
                <a:latin typeface="+mj-lt"/>
                <a:ea typeface="NanumGothic" panose="020D0604000000000000" pitchFamily="34" charset="-127"/>
              </a:rPr>
              <a:t>L</a:t>
            </a:r>
            <a:r>
              <a:rPr lang="en-US" altLang="ko-KR" sz="2400" b="1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ong</a:t>
            </a:r>
            <a:r>
              <a:rPr lang="en-US" altLang="ko-KR" sz="2800" b="1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 </a:t>
            </a:r>
            <a:r>
              <a:rPr lang="en-US" altLang="ko-KR" sz="2800" b="1" spc="100" dirty="0">
                <a:solidFill>
                  <a:schemeClr val="accent1"/>
                </a:solidFill>
                <a:latin typeface="+mj-lt"/>
                <a:ea typeface="NanumGothic" panose="020D0604000000000000" pitchFamily="34" charset="-127"/>
              </a:rPr>
              <a:t>S</a:t>
            </a:r>
            <a:r>
              <a:rPr lang="en-US" altLang="ko-KR" sz="2400" b="1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hort</a:t>
            </a:r>
            <a:r>
              <a:rPr lang="en-US" altLang="ko-KR" sz="2800" b="1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-</a:t>
            </a:r>
            <a:r>
              <a:rPr lang="en-US" altLang="ko-KR" sz="2800" b="1" spc="100" dirty="0">
                <a:solidFill>
                  <a:schemeClr val="accent1"/>
                </a:solidFill>
                <a:latin typeface="+mj-lt"/>
                <a:ea typeface="NanumGothic" panose="020D0604000000000000" pitchFamily="34" charset="-127"/>
              </a:rPr>
              <a:t>T</a:t>
            </a:r>
            <a:r>
              <a:rPr lang="en-US" altLang="ko-KR" sz="2400" b="1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erm</a:t>
            </a:r>
            <a:r>
              <a:rPr lang="en-US" altLang="ko-KR" sz="2800" b="1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 </a:t>
            </a:r>
            <a:r>
              <a:rPr lang="en-US" altLang="ko-KR" sz="2800" b="1" spc="100" dirty="0">
                <a:solidFill>
                  <a:schemeClr val="accent1"/>
                </a:solidFill>
                <a:latin typeface="+mj-lt"/>
                <a:ea typeface="NanumGothic" panose="020D0604000000000000" pitchFamily="34" charset="-127"/>
              </a:rPr>
              <a:t>M</a:t>
            </a:r>
            <a:r>
              <a:rPr lang="en-US" altLang="ko-KR" sz="2400" b="1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emory</a:t>
            </a:r>
            <a:endParaRPr lang="en-US" altLang="ko-KR" sz="2800" b="1" spc="100" dirty="0">
              <a:solidFill>
                <a:schemeClr val="tx2"/>
              </a:solidFill>
              <a:latin typeface="+mj-lt"/>
              <a:ea typeface="NanumGothic" panose="020D0604000000000000" pitchFamily="34" charset="-127"/>
            </a:endParaRPr>
          </a:p>
          <a:p>
            <a:r>
              <a:rPr lang="en-US" altLang="ko-KR" sz="2800" b="1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RNN : </a:t>
            </a:r>
            <a:r>
              <a:rPr lang="en-US" altLang="ko-KR" sz="2800" b="1" spc="100" dirty="0">
                <a:solidFill>
                  <a:schemeClr val="accent1"/>
                </a:solidFill>
                <a:latin typeface="+mj-lt"/>
                <a:ea typeface="NanumGothic" panose="020D0604000000000000" pitchFamily="34" charset="-127"/>
              </a:rPr>
              <a:t>R</a:t>
            </a:r>
            <a:r>
              <a:rPr lang="en-US" altLang="ko-KR" sz="2400" b="1" spc="100" dirty="0">
                <a:solidFill>
                  <a:schemeClr val="tx2"/>
                </a:solidFill>
                <a:ea typeface="NanumGothic" panose="020D0604000000000000" pitchFamily="34" charset="-127"/>
              </a:rPr>
              <a:t>ecurrent</a:t>
            </a:r>
            <a:r>
              <a:rPr lang="en-US" altLang="ko-KR" sz="2800" b="1" spc="100" dirty="0">
                <a:solidFill>
                  <a:schemeClr val="tx2"/>
                </a:solidFill>
                <a:ea typeface="NanumGothic" panose="020D0604000000000000" pitchFamily="34" charset="-127"/>
              </a:rPr>
              <a:t> </a:t>
            </a:r>
            <a:r>
              <a:rPr lang="en-US" altLang="ko-KR" sz="2800" b="1" spc="100" dirty="0">
                <a:solidFill>
                  <a:schemeClr val="accent1"/>
                </a:solidFill>
                <a:ea typeface="NanumGothic" panose="020D0604000000000000" pitchFamily="34" charset="-127"/>
              </a:rPr>
              <a:t>N</a:t>
            </a:r>
            <a:r>
              <a:rPr lang="en-US" altLang="ko-KR" sz="2400" b="1" spc="100" dirty="0">
                <a:solidFill>
                  <a:schemeClr val="tx2"/>
                </a:solidFill>
                <a:ea typeface="NanumGothic" panose="020D0604000000000000" pitchFamily="34" charset="-127"/>
              </a:rPr>
              <a:t>eural</a:t>
            </a:r>
            <a:r>
              <a:rPr lang="en-US" altLang="ko-KR" sz="2800" b="1" spc="100" dirty="0">
                <a:solidFill>
                  <a:schemeClr val="tx2"/>
                </a:solidFill>
                <a:ea typeface="NanumGothic" panose="020D0604000000000000" pitchFamily="34" charset="-127"/>
              </a:rPr>
              <a:t> </a:t>
            </a:r>
            <a:r>
              <a:rPr lang="en-US" altLang="ko-KR" sz="2800" b="1" spc="100" dirty="0">
                <a:solidFill>
                  <a:schemeClr val="accent1"/>
                </a:solidFill>
                <a:ea typeface="NanumGothic" panose="020D0604000000000000" pitchFamily="34" charset="-127"/>
              </a:rPr>
              <a:t>N</a:t>
            </a:r>
            <a:r>
              <a:rPr lang="en-US" altLang="ko-KR" sz="2400" b="1" spc="100" dirty="0">
                <a:solidFill>
                  <a:schemeClr val="tx2"/>
                </a:solidFill>
                <a:ea typeface="NanumGothic" panose="020D0604000000000000" pitchFamily="34" charset="-127"/>
              </a:rPr>
              <a:t>etworks</a:t>
            </a:r>
            <a:endParaRPr lang="en-US" altLang="ko-KR" sz="2800" b="1" spc="100" dirty="0">
              <a:solidFill>
                <a:schemeClr val="tx2"/>
              </a:solidFill>
              <a:ea typeface="NanumGothic" panose="020D0604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A618C8-A115-D34E-BAFE-1BDE2358937D}"/>
              </a:ext>
            </a:extLst>
          </p:cNvPr>
          <p:cNvGrpSpPr/>
          <p:nvPr/>
        </p:nvGrpSpPr>
        <p:grpSpPr>
          <a:xfrm>
            <a:off x="2114780" y="3058497"/>
            <a:ext cx="7962439" cy="2728314"/>
            <a:chOff x="2114780" y="2416892"/>
            <a:chExt cx="7962439" cy="27283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838F51F-3316-BD43-A03A-09A7AE6A3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8" t="4862" r="1398" b="3767"/>
            <a:stretch/>
          </p:blipFill>
          <p:spPr>
            <a:xfrm>
              <a:off x="2114780" y="2593075"/>
              <a:ext cx="7962439" cy="2439683"/>
            </a:xfrm>
            <a:prstGeom prst="rect">
              <a:avLst/>
            </a:prstGeom>
          </p:spPr>
        </p:pic>
        <p:sp>
          <p:nvSpPr>
            <p:cNvPr id="13" name="대체 처리 12">
              <a:extLst>
                <a:ext uri="{FF2B5EF4-FFF2-40B4-BE49-F238E27FC236}">
                  <a16:creationId xmlns:a16="http://schemas.microsoft.com/office/drawing/2014/main" id="{AB60650C-0B64-B849-92DD-166D6319C644}"/>
                </a:ext>
              </a:extLst>
            </p:cNvPr>
            <p:cNvSpPr/>
            <p:nvPr/>
          </p:nvSpPr>
          <p:spPr>
            <a:xfrm>
              <a:off x="4763811" y="2416892"/>
              <a:ext cx="1432274" cy="2728314"/>
            </a:xfrm>
            <a:prstGeom prst="flowChartAlternateProcess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98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49CCC5-A6C6-4427-B887-ABA4E4399E0B}"/>
              </a:ext>
            </a:extLst>
          </p:cNvPr>
          <p:cNvCxnSpPr/>
          <p:nvPr/>
        </p:nvCxnSpPr>
        <p:spPr>
          <a:xfrm>
            <a:off x="457200" y="965200"/>
            <a:ext cx="563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FAB3F1-19E5-4885-AB94-E1E103E57374}"/>
              </a:ext>
            </a:extLst>
          </p:cNvPr>
          <p:cNvGrpSpPr/>
          <p:nvPr/>
        </p:nvGrpSpPr>
        <p:grpSpPr>
          <a:xfrm>
            <a:off x="626691" y="2358065"/>
            <a:ext cx="3800673" cy="584775"/>
            <a:chOff x="803302" y="2317137"/>
            <a:chExt cx="4101587" cy="5268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EEEDF0-282B-438C-ABC0-502CC3664B6B}"/>
                </a:ext>
              </a:extLst>
            </p:cNvPr>
            <p:cNvSpPr txBox="1"/>
            <p:nvPr/>
          </p:nvSpPr>
          <p:spPr>
            <a:xfrm>
              <a:off x="1206649" y="2416117"/>
              <a:ext cx="3698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아파트 가격과 거시 변수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182BD7-8E16-41D3-8371-84522BC32261}"/>
                </a:ext>
              </a:extLst>
            </p:cNvPr>
            <p:cNvSpPr txBox="1"/>
            <p:nvPr/>
          </p:nvSpPr>
          <p:spPr>
            <a:xfrm>
              <a:off x="803302" y="2317137"/>
              <a:ext cx="450126" cy="526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1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97774A9-74C3-E444-8DD6-4BBF8D7313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553" y="4333761"/>
            <a:ext cx="902258" cy="9022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AE0CEE-51AE-3A47-A224-0CB37BC12C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404" y="5062865"/>
            <a:ext cx="859028" cy="85902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7E2B44-C55A-F94C-A723-6107F8B354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24" y="5555387"/>
            <a:ext cx="733011" cy="7330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62F7E3-266E-E74E-876B-6B5576FEAC8A}"/>
              </a:ext>
            </a:extLst>
          </p:cNvPr>
          <p:cNvSpPr txBox="1"/>
          <p:nvPr/>
        </p:nvSpPr>
        <p:spPr>
          <a:xfrm flipH="1">
            <a:off x="425202" y="380720"/>
            <a:ext cx="3498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1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51E78-234C-C041-AC2A-4E5383769339}"/>
              </a:ext>
            </a:extLst>
          </p:cNvPr>
          <p:cNvSpPr txBox="1"/>
          <p:nvPr/>
        </p:nvSpPr>
        <p:spPr>
          <a:xfrm>
            <a:off x="1348141" y="1251163"/>
            <a:ext cx="2962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주제</a:t>
            </a:r>
            <a:r>
              <a:rPr kumimoji="1"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선정 배경</a:t>
            </a:r>
            <a:endParaRPr kumimoji="1" lang="en-US" altLang="ko-KR" sz="20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분석 목표</a:t>
            </a:r>
            <a:endParaRPr kumimoji="1" lang="en-US" altLang="ko-KR" sz="20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과정</a:t>
            </a:r>
            <a:endParaRPr kumimoji="1" lang="ko-Kore-KR" altLang="en-US" sz="20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21069B8-B96A-624F-BB32-DCA069BC4CBB}"/>
              </a:ext>
            </a:extLst>
          </p:cNvPr>
          <p:cNvGrpSpPr/>
          <p:nvPr/>
        </p:nvGrpSpPr>
        <p:grpSpPr>
          <a:xfrm>
            <a:off x="626691" y="4248916"/>
            <a:ext cx="3989558" cy="584775"/>
            <a:chOff x="803302" y="2317137"/>
            <a:chExt cx="4305426" cy="5268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77E1AB-405C-E941-9888-870863A25289}"/>
                </a:ext>
              </a:extLst>
            </p:cNvPr>
            <p:cNvSpPr txBox="1"/>
            <p:nvPr/>
          </p:nvSpPr>
          <p:spPr>
            <a:xfrm>
              <a:off x="1410488" y="2403740"/>
              <a:ext cx="3698240" cy="360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가상 화폐 가격과 주가 분석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B86BCF-15CA-4742-A603-8F95671E90C2}"/>
                </a:ext>
              </a:extLst>
            </p:cNvPr>
            <p:cNvSpPr txBox="1"/>
            <p:nvPr/>
          </p:nvSpPr>
          <p:spPr>
            <a:xfrm>
              <a:off x="803302" y="2317137"/>
              <a:ext cx="450126" cy="526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2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75F15A-A8A4-034E-99B5-7424BA163611}"/>
              </a:ext>
            </a:extLst>
          </p:cNvPr>
          <p:cNvGrpSpPr/>
          <p:nvPr/>
        </p:nvGrpSpPr>
        <p:grpSpPr>
          <a:xfrm>
            <a:off x="0" y="6003260"/>
            <a:ext cx="3426918" cy="584775"/>
            <a:chOff x="66705" y="2317137"/>
            <a:chExt cx="3698240" cy="52682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A36571-E093-A64B-A183-1691AD076C85}"/>
                </a:ext>
              </a:extLst>
            </p:cNvPr>
            <p:cNvSpPr txBox="1"/>
            <p:nvPr/>
          </p:nvSpPr>
          <p:spPr>
            <a:xfrm>
              <a:off x="66705" y="2374228"/>
              <a:ext cx="3698240" cy="360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결 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D48173-384D-2248-A0B2-C72E5BBCE806}"/>
                </a:ext>
              </a:extLst>
            </p:cNvPr>
            <p:cNvSpPr txBox="1"/>
            <p:nvPr/>
          </p:nvSpPr>
          <p:spPr>
            <a:xfrm>
              <a:off x="803302" y="2317137"/>
              <a:ext cx="450126" cy="526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3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9C1B1E-6B2E-684F-A78D-ADB5CC97A2C3}"/>
              </a:ext>
            </a:extLst>
          </p:cNvPr>
          <p:cNvSpPr txBox="1"/>
          <p:nvPr/>
        </p:nvSpPr>
        <p:spPr>
          <a:xfrm>
            <a:off x="2412075" y="2925210"/>
            <a:ext cx="403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kumimoji="1"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수집</a:t>
            </a:r>
            <a:endParaRPr kumimoji="1" lang="en-US" altLang="ko-KR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전처리 </a:t>
            </a:r>
            <a:r>
              <a:rPr kumimoji="1"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변수명</a:t>
            </a:r>
            <a:r>
              <a:rPr kumimoji="1"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날짜</a:t>
            </a:r>
            <a:r>
              <a:rPr kumimoji="1"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</a:t>
            </a:r>
            <a:r>
              <a:rPr kumimoji="1"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상관계수</a:t>
            </a:r>
            <a:r>
              <a:rPr kumimoji="1"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회귀</a:t>
            </a:r>
            <a:r>
              <a:rPr kumimoji="1"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 </a:t>
            </a:r>
            <a:r>
              <a:rPr kumimoji="1"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(LSTM)</a:t>
            </a:r>
            <a:endParaRPr kumimoji="1" lang="ko-Kore-KR" altLang="en-US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954EE-9CEB-0D40-A1A7-D72791B3DA99}"/>
              </a:ext>
            </a:extLst>
          </p:cNvPr>
          <p:cNvSpPr txBox="1"/>
          <p:nvPr/>
        </p:nvSpPr>
        <p:spPr>
          <a:xfrm>
            <a:off x="2412075" y="4787745"/>
            <a:ext cx="403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현황</a:t>
            </a:r>
            <a:endParaRPr kumimoji="1" lang="en-US" altLang="ko-KR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분석 방법</a:t>
            </a:r>
            <a:endParaRPr kumimoji="1" lang="en-US" altLang="ko-KR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LSTM</a:t>
            </a:r>
          </a:p>
          <a:p>
            <a:r>
              <a:rPr kumimoji="1" lang="en-US" altLang="ko-Kore-KR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</a:t>
            </a:r>
            <a:endParaRPr kumimoji="1" lang="ko-Kore-KR" altLang="en-US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왼쪽 대괄호[L] 33">
            <a:extLst>
              <a:ext uri="{FF2B5EF4-FFF2-40B4-BE49-F238E27FC236}">
                <a16:creationId xmlns:a16="http://schemas.microsoft.com/office/drawing/2014/main" id="{88556F40-3044-4C4C-BB06-9DF42CED21E4}"/>
              </a:ext>
            </a:extLst>
          </p:cNvPr>
          <p:cNvSpPr/>
          <p:nvPr/>
        </p:nvSpPr>
        <p:spPr>
          <a:xfrm>
            <a:off x="1987854" y="4956056"/>
            <a:ext cx="360948" cy="88964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왼쪽 대괄호[L] 34">
            <a:extLst>
              <a:ext uri="{FF2B5EF4-FFF2-40B4-BE49-F238E27FC236}">
                <a16:creationId xmlns:a16="http://schemas.microsoft.com/office/drawing/2014/main" id="{369D58EB-6997-DB4F-B54D-807486D2624A}"/>
              </a:ext>
            </a:extLst>
          </p:cNvPr>
          <p:cNvSpPr/>
          <p:nvPr/>
        </p:nvSpPr>
        <p:spPr>
          <a:xfrm>
            <a:off x="1987854" y="5239927"/>
            <a:ext cx="360948" cy="29596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왼쪽 대괄호[L] 24">
            <a:extLst>
              <a:ext uri="{FF2B5EF4-FFF2-40B4-BE49-F238E27FC236}">
                <a16:creationId xmlns:a16="http://schemas.microsoft.com/office/drawing/2014/main" id="{F1F464A4-A1F4-CC4D-9D3C-C4068DE382D4}"/>
              </a:ext>
            </a:extLst>
          </p:cNvPr>
          <p:cNvSpPr/>
          <p:nvPr/>
        </p:nvSpPr>
        <p:spPr>
          <a:xfrm>
            <a:off x="1987854" y="3098874"/>
            <a:ext cx="360948" cy="889642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4BE5B682-E6F2-2F45-AD3E-5E169F643261}"/>
              </a:ext>
            </a:extLst>
          </p:cNvPr>
          <p:cNvSpPr/>
          <p:nvPr/>
        </p:nvSpPr>
        <p:spPr>
          <a:xfrm>
            <a:off x="1987854" y="3361783"/>
            <a:ext cx="360948" cy="295961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522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721CA2-CCF2-244D-86CA-0016D4BCFD44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4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(Sliding Window)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58463AD9-A939-D144-A919-179BA5796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954" y="1975882"/>
            <a:ext cx="5467046" cy="336779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2E0660B-D60B-D84A-9AE5-3BF7E953EA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804" y="2415394"/>
            <a:ext cx="4665663" cy="2474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95FA7E-48C7-5748-84B3-58C21CFAF938}"/>
              </a:ext>
            </a:extLst>
          </p:cNvPr>
          <p:cNvSpPr txBox="1"/>
          <p:nvPr/>
        </p:nvSpPr>
        <p:spPr>
          <a:xfrm>
            <a:off x="1312790" y="131352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+mj-lt"/>
                <a:ea typeface="NANUMMYEONGJOEXTRABOLD" panose="02020603020101020101" pitchFamily="18" charset="-127"/>
              </a:rPr>
              <a:t>Sliding Window</a:t>
            </a:r>
            <a:endParaRPr lang="en-US" altLang="ko-KR" sz="2400" b="1" dirty="0">
              <a:latin typeface="+mj-lt"/>
              <a:ea typeface="NANUMMYEONGJOEXTRA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0864F-1B7D-3248-AA89-81CF31FC4BF7}"/>
              </a:ext>
            </a:extLst>
          </p:cNvPr>
          <p:cNvSpPr txBox="1"/>
          <p:nvPr/>
        </p:nvSpPr>
        <p:spPr>
          <a:xfrm>
            <a:off x="1789499" y="5581856"/>
            <a:ext cx="950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일정한 범위를 유지하면서 이동하는 것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훈련하기 위한 단위를 만들기 위해 사용됨</a:t>
            </a:r>
          </a:p>
        </p:txBody>
      </p:sp>
    </p:spTree>
    <p:extLst>
      <p:ext uri="{BB962C8B-B14F-4D97-AF65-F5344CB8AC3E}">
        <p14:creationId xmlns:p14="http://schemas.microsoft.com/office/powerpoint/2010/main" val="179804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721CA2-CCF2-244D-86CA-0016D4BCFD44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4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(LSTM)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D49D22-CC59-074B-8B3F-AC55A0CBC06E}"/>
              </a:ext>
            </a:extLst>
          </p:cNvPr>
          <p:cNvSpPr/>
          <p:nvPr/>
        </p:nvSpPr>
        <p:spPr>
          <a:xfrm>
            <a:off x="735979" y="3850028"/>
            <a:ext cx="10636213" cy="2174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78DF8-EF28-AF4B-8BF4-2E3674BE07DA}"/>
              </a:ext>
            </a:extLst>
          </p:cNvPr>
          <p:cNvSpPr txBox="1"/>
          <p:nvPr/>
        </p:nvSpPr>
        <p:spPr>
          <a:xfrm>
            <a:off x="979610" y="3850028"/>
            <a:ext cx="6324167" cy="2481770"/>
          </a:xfrm>
          <a:prstGeom prst="rect">
            <a:avLst/>
          </a:prstGeom>
          <a:noFill/>
        </p:spPr>
        <p:txBody>
          <a:bodyPr wrap="none" tIns="468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입력 데이터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단기간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), 12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장기간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나누어 비교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손실함수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600" i="0" dirty="0">
                <a:solidFill>
                  <a:schemeClr val="bg2">
                    <a:lumMod val="2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MAE(Mean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lang="en-US" altLang="ko-KR" sz="1600" i="0" dirty="0">
                <a:solidFill>
                  <a:schemeClr val="bg2">
                    <a:lumMod val="2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bsolute Error), </a:t>
            </a:r>
            <a:r>
              <a:rPr lang="ko-KR" altLang="en-US" sz="1600" i="0" dirty="0">
                <a:solidFill>
                  <a:schemeClr val="bg2">
                    <a:lumMod val="2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에러 절댓값의 평균을 의미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1600" dirty="0">
                <a:solidFill>
                  <a:srgbClr val="6969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옵티마이저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Adam(Adaptive Moment Estimation)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</a:t>
            </a:r>
            <a:r>
              <a:rPr lang="en-US" altLang="ko-KR" sz="16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평가 기준 </a:t>
            </a:r>
            <a:r>
              <a:rPr lang="en-US" altLang="ko-KR" sz="1600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RMSE</a:t>
            </a:r>
            <a:endParaRPr lang="en-US" altLang="ko-KR" sz="1600" b="0" i="0" dirty="0">
              <a:solidFill>
                <a:schemeClr val="bg2">
                  <a:lumMod val="2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7D9FE4-05B0-EF4A-A42B-65EF90BA8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" r="8632"/>
          <a:stretch/>
        </p:blipFill>
        <p:spPr>
          <a:xfrm>
            <a:off x="735980" y="1312477"/>
            <a:ext cx="10636213" cy="14765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1CD84E-F9FC-D14A-BBF0-87970FC99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31" b="-18692"/>
          <a:stretch/>
        </p:blipFill>
        <p:spPr>
          <a:xfrm>
            <a:off x="735979" y="3009148"/>
            <a:ext cx="10636213" cy="542732"/>
          </a:xfrm>
          <a:prstGeom prst="rect">
            <a:avLst/>
          </a:prstGeom>
        </p:spPr>
      </p:pic>
      <p:sp>
        <p:nvSpPr>
          <p:cNvPr id="18" name="대체 처리 21">
            <a:extLst>
              <a:ext uri="{FF2B5EF4-FFF2-40B4-BE49-F238E27FC236}">
                <a16:creationId xmlns:a16="http://schemas.microsoft.com/office/drawing/2014/main" id="{172F442F-1418-384A-B709-D8AE14B2F128}"/>
              </a:ext>
            </a:extLst>
          </p:cNvPr>
          <p:cNvSpPr/>
          <p:nvPr/>
        </p:nvSpPr>
        <p:spPr>
          <a:xfrm>
            <a:off x="6728448" y="2488967"/>
            <a:ext cx="954305" cy="299444"/>
          </a:xfrm>
          <a:prstGeom prst="flowChartAlternateProcess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대체 처리 21">
            <a:extLst>
              <a:ext uri="{FF2B5EF4-FFF2-40B4-BE49-F238E27FC236}">
                <a16:creationId xmlns:a16="http://schemas.microsoft.com/office/drawing/2014/main" id="{DE5E1CD3-D149-F949-9FF6-85DFAA6FFF61}"/>
              </a:ext>
            </a:extLst>
          </p:cNvPr>
          <p:cNvSpPr/>
          <p:nvPr/>
        </p:nvSpPr>
        <p:spPr>
          <a:xfrm>
            <a:off x="2819836" y="2504840"/>
            <a:ext cx="1321858" cy="299444"/>
          </a:xfrm>
          <a:prstGeom prst="flowChartAlternateProcess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68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1256AC8-F2B7-E542-B598-76DCEFAE81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165" y="3076505"/>
            <a:ext cx="5108168" cy="24871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DB8A1F-E6E5-7844-85EF-09DAB7A855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43" y="3077921"/>
            <a:ext cx="5108168" cy="24871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721CA2-CCF2-244D-86CA-0016D4BCFD44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4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(LSTM)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0F28B-5A4D-E341-A6FB-F0E1B7475411}"/>
              </a:ext>
            </a:extLst>
          </p:cNvPr>
          <p:cNvSpPr txBox="1"/>
          <p:nvPr/>
        </p:nvSpPr>
        <p:spPr>
          <a:xfrm>
            <a:off x="2170593" y="2576945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Window Size : 3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B183A-D9CE-1446-AA50-2B38B5BEF01B}"/>
              </a:ext>
            </a:extLst>
          </p:cNvPr>
          <p:cNvSpPr txBox="1"/>
          <p:nvPr/>
        </p:nvSpPr>
        <p:spPr>
          <a:xfrm>
            <a:off x="7731972" y="257694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Window Size : 12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06035A-6BF8-0641-9ABE-FBA6A414D326}"/>
              </a:ext>
            </a:extLst>
          </p:cNvPr>
          <p:cNvSpPr txBox="1"/>
          <p:nvPr/>
        </p:nvSpPr>
        <p:spPr>
          <a:xfrm>
            <a:off x="2426324" y="575330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RMSE :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79.786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BC81A9-8772-8F4C-9B1C-BBD27418CDD8}"/>
              </a:ext>
            </a:extLst>
          </p:cNvPr>
          <p:cNvSpPr txBox="1"/>
          <p:nvPr/>
        </p:nvSpPr>
        <p:spPr>
          <a:xfrm>
            <a:off x="8157543" y="575330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RMSE : 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66.352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0636B6-AFE7-3240-8AB6-D75293BB3B6C}"/>
              </a:ext>
            </a:extLst>
          </p:cNvPr>
          <p:cNvSpPr txBox="1"/>
          <p:nvPr/>
        </p:nvSpPr>
        <p:spPr>
          <a:xfrm>
            <a:off x="819807" y="1337361"/>
            <a:ext cx="521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LSTM </a:t>
            </a:r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모형</a:t>
            </a: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1.</a:t>
            </a:r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fed +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savings +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kospi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hccsi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35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D868373C-FBA3-4248-B94B-15294FD906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077" y="3069164"/>
            <a:ext cx="5108168" cy="24871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9D5B046-33AA-974F-8FC8-E1755B47B7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65" y="3077921"/>
            <a:ext cx="5123246" cy="24944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721CA2-CCF2-244D-86CA-0016D4BCFD44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4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(LSTM)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0F28B-5A4D-E341-A6FB-F0E1B7475411}"/>
              </a:ext>
            </a:extLst>
          </p:cNvPr>
          <p:cNvSpPr txBox="1"/>
          <p:nvPr/>
        </p:nvSpPr>
        <p:spPr>
          <a:xfrm>
            <a:off x="2170593" y="2576945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Window Size : 3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B183A-D9CE-1446-AA50-2B38B5BEF01B}"/>
              </a:ext>
            </a:extLst>
          </p:cNvPr>
          <p:cNvSpPr txBox="1"/>
          <p:nvPr/>
        </p:nvSpPr>
        <p:spPr>
          <a:xfrm>
            <a:off x="7731972" y="257694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Window Size : 12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06035A-6BF8-0641-9ABE-FBA6A414D326}"/>
              </a:ext>
            </a:extLst>
          </p:cNvPr>
          <p:cNvSpPr txBox="1"/>
          <p:nvPr/>
        </p:nvSpPr>
        <p:spPr>
          <a:xfrm>
            <a:off x="2426324" y="5753306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RMSE : 144.222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BC81A9-8772-8F4C-9B1C-BBD27418CDD8}"/>
              </a:ext>
            </a:extLst>
          </p:cNvPr>
          <p:cNvSpPr txBox="1"/>
          <p:nvPr/>
        </p:nvSpPr>
        <p:spPr>
          <a:xfrm>
            <a:off x="8157543" y="5753306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RMSE : 127.115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0636B6-AFE7-3240-8AB6-D75293BB3B6C}"/>
              </a:ext>
            </a:extLst>
          </p:cNvPr>
          <p:cNvSpPr txBox="1"/>
          <p:nvPr/>
        </p:nvSpPr>
        <p:spPr>
          <a:xfrm>
            <a:off x="819807" y="133736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LSTM </a:t>
            </a:r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모형 </a:t>
            </a: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fed +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kospi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hccsi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0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163D8330-C3F6-D84F-A10A-BCE2A55118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61823"/>
            <a:ext cx="5123245" cy="249444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29602A-569B-5844-AEED-433D15A945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65" y="3076437"/>
            <a:ext cx="5123246" cy="24944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721CA2-CCF2-244D-86CA-0016D4BCFD44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4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(LSTM)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069B3-918E-134F-AA77-7DFE358C82CD}"/>
              </a:ext>
            </a:extLst>
          </p:cNvPr>
          <p:cNvSpPr txBox="1"/>
          <p:nvPr/>
        </p:nvSpPr>
        <p:spPr>
          <a:xfrm>
            <a:off x="819807" y="1337361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LSTM </a:t>
            </a:r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모형 </a:t>
            </a: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savings +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hccsi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0F28B-5A4D-E341-A6FB-F0E1B7475411}"/>
              </a:ext>
            </a:extLst>
          </p:cNvPr>
          <p:cNvSpPr txBox="1"/>
          <p:nvPr/>
        </p:nvSpPr>
        <p:spPr>
          <a:xfrm>
            <a:off x="2170593" y="2576945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Window Size : 3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B183A-D9CE-1446-AA50-2B38B5BEF01B}"/>
              </a:ext>
            </a:extLst>
          </p:cNvPr>
          <p:cNvSpPr txBox="1"/>
          <p:nvPr/>
        </p:nvSpPr>
        <p:spPr>
          <a:xfrm>
            <a:off x="7731972" y="257694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Window Size : 12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06035A-6BF8-0641-9ABE-FBA6A414D326}"/>
              </a:ext>
            </a:extLst>
          </p:cNvPr>
          <p:cNvSpPr txBox="1"/>
          <p:nvPr/>
        </p:nvSpPr>
        <p:spPr>
          <a:xfrm>
            <a:off x="2426324" y="575330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RMSE : 88.389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BC81A9-8772-8F4C-9B1C-BBD27418CDD8}"/>
              </a:ext>
            </a:extLst>
          </p:cNvPr>
          <p:cNvSpPr txBox="1"/>
          <p:nvPr/>
        </p:nvSpPr>
        <p:spPr>
          <a:xfrm>
            <a:off x="8157543" y="575330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RMSE : 56.170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69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721CA2-CCF2-244D-86CA-0016D4BCFD44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4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(LSTM)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069B3-918E-134F-AA77-7DFE358C82CD}"/>
              </a:ext>
            </a:extLst>
          </p:cNvPr>
          <p:cNvSpPr txBox="1"/>
          <p:nvPr/>
        </p:nvSpPr>
        <p:spPr>
          <a:xfrm>
            <a:off x="819807" y="1337361"/>
            <a:ext cx="950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LSTM </a:t>
            </a:r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모형 </a:t>
            </a:r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hloan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ir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cpi +  fed +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inc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exp + savings +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kospi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kumimoji="1" lang="en-US" altLang="ko-KR" dirty="0" err="1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hccsi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+ bond + m2 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0F28B-5A4D-E341-A6FB-F0E1B7475411}"/>
              </a:ext>
            </a:extLst>
          </p:cNvPr>
          <p:cNvSpPr txBox="1"/>
          <p:nvPr/>
        </p:nvSpPr>
        <p:spPr>
          <a:xfrm>
            <a:off x="2170593" y="2576945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Window Size : 3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B183A-D9CE-1446-AA50-2B38B5BEF01B}"/>
              </a:ext>
            </a:extLst>
          </p:cNvPr>
          <p:cNvSpPr txBox="1"/>
          <p:nvPr/>
        </p:nvSpPr>
        <p:spPr>
          <a:xfrm>
            <a:off x="7731972" y="257694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Window Size : 12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C2557F-2587-CE4A-A46F-93E1FE9E4EA7}"/>
              </a:ext>
            </a:extLst>
          </p:cNvPr>
          <p:cNvSpPr/>
          <p:nvPr/>
        </p:nvSpPr>
        <p:spPr>
          <a:xfrm>
            <a:off x="2417455" y="5760398"/>
            <a:ext cx="1608133" cy="33855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14" name="연결선: 꺾임 6">
            <a:extLst>
              <a:ext uri="{FF2B5EF4-FFF2-40B4-BE49-F238E27FC236}">
                <a16:creationId xmlns:a16="http://schemas.microsoft.com/office/drawing/2014/main" id="{93BF5750-7AA2-B840-9AD5-2AC6576BC6BF}"/>
              </a:ext>
            </a:extLst>
          </p:cNvPr>
          <p:cNvCxnSpPr>
            <a:cxnSpLocks/>
          </p:cNvCxnSpPr>
          <p:nvPr/>
        </p:nvCxnSpPr>
        <p:spPr>
          <a:xfrm>
            <a:off x="2942402" y="6092557"/>
            <a:ext cx="1262178" cy="255858"/>
          </a:xfrm>
          <a:prstGeom prst="bentConnector3">
            <a:avLst>
              <a:gd name="adj1" fmla="val 16411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FE1427-415E-9849-8EFC-570B7817E9A7}"/>
              </a:ext>
            </a:extLst>
          </p:cNvPr>
          <p:cNvSpPr txBox="1"/>
          <p:nvPr/>
        </p:nvSpPr>
        <p:spPr>
          <a:xfrm>
            <a:off x="4222319" y="6163749"/>
            <a:ext cx="225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가장 작은 오차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29BD239-05AA-C74A-B6A5-E116C9E341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65" y="3076437"/>
            <a:ext cx="5093231" cy="24798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2D8D66-6C4D-2B4E-8F08-1EED111F1E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76437"/>
            <a:ext cx="5093231" cy="24798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BC81A9-8772-8F4C-9B1C-BBD27418CDD8}"/>
              </a:ext>
            </a:extLst>
          </p:cNvPr>
          <p:cNvSpPr txBox="1"/>
          <p:nvPr/>
        </p:nvSpPr>
        <p:spPr>
          <a:xfrm>
            <a:off x="8157543" y="575330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RMSE : 54.324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18E4BB-5141-2945-9C9B-4B6A2AF819F7}"/>
              </a:ext>
            </a:extLst>
          </p:cNvPr>
          <p:cNvSpPr txBox="1"/>
          <p:nvPr/>
        </p:nvSpPr>
        <p:spPr>
          <a:xfrm>
            <a:off x="2426324" y="5753306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RMSE : 46.416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35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A8E54-0545-4A6D-B73D-A9B48321108D}"/>
              </a:ext>
            </a:extLst>
          </p:cNvPr>
          <p:cNvGrpSpPr/>
          <p:nvPr/>
        </p:nvGrpSpPr>
        <p:grpSpPr>
          <a:xfrm>
            <a:off x="0" y="945378"/>
            <a:ext cx="11718752" cy="4967239"/>
            <a:chOff x="-88808" y="1161394"/>
            <a:chExt cx="11718752" cy="49672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2F80A5-F839-41C6-904C-78B5BA35DB6C}"/>
                </a:ext>
              </a:extLst>
            </p:cNvPr>
            <p:cNvSpPr txBox="1"/>
            <p:nvPr/>
          </p:nvSpPr>
          <p:spPr>
            <a:xfrm>
              <a:off x="-88808" y="116139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5529A3-5475-42CD-A1B2-D3497D8FB418}"/>
                </a:ext>
              </a:extLst>
            </p:cNvPr>
            <p:cNvSpPr txBox="1"/>
            <p:nvPr/>
          </p:nvSpPr>
          <p:spPr>
            <a:xfrm>
              <a:off x="10331191" y="3912642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F26B94-0EDC-E842-9F07-78D19E657BD9}"/>
              </a:ext>
            </a:extLst>
          </p:cNvPr>
          <p:cNvSpPr txBox="1"/>
          <p:nvPr/>
        </p:nvSpPr>
        <p:spPr>
          <a:xfrm>
            <a:off x="1320794" y="1859339"/>
            <a:ext cx="913813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단기간의 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Window size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사용한 경우에서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RMSE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가장 작게 측정됨</a:t>
            </a:r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회귀 분석에서는 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11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중 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변수를 사용하는 경우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</a:t>
            </a:r>
            <a:r>
              <a:rPr lang="en" altLang="ko-Kore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LSTM 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예측에서는 모든 변수들을 넣는 경우가 모델의 설명력이 가장 높음</a:t>
            </a:r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200" i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epochs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</a:t>
            </a:r>
            <a:r>
              <a:rPr lang="en-US" altLang="ko-KR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batch size</a:t>
            </a: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조절하여 모델 보완</a:t>
            </a:r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ko-KR" sz="2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ko-KR" altLang="en-US" sz="2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모형의 설명력을 높이기 위해 미시 변수 고려해볼 수 있음</a:t>
            </a:r>
            <a:endParaRPr lang="en-US" altLang="ko-KR" sz="2200" i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43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2AE6EE1-E595-4578-8F9E-6354FA7A00C4}"/>
              </a:ext>
            </a:extLst>
          </p:cNvPr>
          <p:cNvCxnSpPr/>
          <p:nvPr/>
        </p:nvCxnSpPr>
        <p:spPr>
          <a:xfrm>
            <a:off x="0" y="469392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C1B60D-45EC-427E-90ED-76FBBEA743C1}"/>
              </a:ext>
            </a:extLst>
          </p:cNvPr>
          <p:cNvCxnSpPr/>
          <p:nvPr/>
        </p:nvCxnSpPr>
        <p:spPr>
          <a:xfrm>
            <a:off x="0" y="482600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97C4F2-C991-46FF-9E92-0812F1BABF59}"/>
              </a:ext>
            </a:extLst>
          </p:cNvPr>
          <p:cNvCxnSpPr/>
          <p:nvPr/>
        </p:nvCxnSpPr>
        <p:spPr>
          <a:xfrm>
            <a:off x="0" y="495808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B845F-9BBF-4549-9877-EC826A248447}"/>
              </a:ext>
            </a:extLst>
          </p:cNvPr>
          <p:cNvSpPr/>
          <p:nvPr/>
        </p:nvSpPr>
        <p:spPr>
          <a:xfrm>
            <a:off x="3770586" y="1779258"/>
            <a:ext cx="4650828" cy="71117"/>
          </a:xfrm>
          <a:prstGeom prst="rect">
            <a:avLst/>
          </a:prstGeom>
          <a:solidFill>
            <a:srgbClr val="F0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E7AB2-6E9B-47B5-82BF-5D3426563DE1}"/>
              </a:ext>
            </a:extLst>
          </p:cNvPr>
          <p:cNvSpPr txBox="1"/>
          <p:nvPr/>
        </p:nvSpPr>
        <p:spPr>
          <a:xfrm>
            <a:off x="3519021" y="1018251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가상 화폐 가격과 주가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F85BB-CB94-4889-80F3-F89B19299D3F}"/>
              </a:ext>
            </a:extLst>
          </p:cNvPr>
          <p:cNvSpPr txBox="1"/>
          <p:nvPr/>
        </p:nvSpPr>
        <p:spPr>
          <a:xfrm>
            <a:off x="1015875" y="848973"/>
            <a:ext cx="2472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cs typeface="+mn-cs"/>
              </a:rPr>
              <a:t>Part 2, 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089830C-1FC2-3046-BDE0-04C2426B69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37" y="3313764"/>
            <a:ext cx="1644316" cy="16443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8C8E1F-76D2-1B4F-8228-0296FE6671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55" y="4520367"/>
            <a:ext cx="1319382" cy="13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90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DB5689-FE03-2044-A95B-F743C9D77FB9}"/>
              </a:ext>
            </a:extLst>
          </p:cNvPr>
          <p:cNvSpPr txBox="1"/>
          <p:nvPr/>
        </p:nvSpPr>
        <p:spPr>
          <a:xfrm flipH="1">
            <a:off x="425202" y="380720"/>
            <a:ext cx="3498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60" y="1353869"/>
            <a:ext cx="5572523" cy="162828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D3563C-00A3-46E6-B225-7353C215E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4" y="3631112"/>
            <a:ext cx="7459304" cy="21845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2BD9E8-580F-4475-9153-52B978BD79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4" y="3738688"/>
            <a:ext cx="3549962" cy="2184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749B38-9EF8-441C-9C43-32F5D6DFDB09}"/>
              </a:ext>
            </a:extLst>
          </p:cNvPr>
          <p:cNvSpPr txBox="1"/>
          <p:nvPr/>
        </p:nvSpPr>
        <p:spPr>
          <a:xfrm>
            <a:off x="1520717" y="3343835"/>
            <a:ext cx="224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도지</a:t>
            </a:r>
            <a:r>
              <a:rPr lang="en-US" altLang="ko-KR" dirty="0"/>
              <a:t>(DOGE) </a:t>
            </a:r>
            <a:r>
              <a:rPr lang="ko-KR" altLang="en-US" dirty="0"/>
              <a:t>코인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3F1125-7075-4690-9F88-136C6E013C84}"/>
              </a:ext>
            </a:extLst>
          </p:cNvPr>
          <p:cNvCxnSpPr>
            <a:cxnSpLocks/>
          </p:cNvCxnSpPr>
          <p:nvPr/>
        </p:nvCxnSpPr>
        <p:spPr>
          <a:xfrm>
            <a:off x="6510566" y="3863788"/>
            <a:ext cx="17279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206721-C344-4846-AD9F-0417944F0CD2}"/>
              </a:ext>
            </a:extLst>
          </p:cNvPr>
          <p:cNvCxnSpPr>
            <a:cxnSpLocks/>
          </p:cNvCxnSpPr>
          <p:nvPr/>
        </p:nvCxnSpPr>
        <p:spPr>
          <a:xfrm>
            <a:off x="4699696" y="5387789"/>
            <a:ext cx="68916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07C46F-2018-4F33-BB19-C121F328305E}"/>
              </a:ext>
            </a:extLst>
          </p:cNvPr>
          <p:cNvCxnSpPr>
            <a:cxnSpLocks/>
          </p:cNvCxnSpPr>
          <p:nvPr/>
        </p:nvCxnSpPr>
        <p:spPr>
          <a:xfrm>
            <a:off x="10461812" y="5082988"/>
            <a:ext cx="13805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EF24E64-189E-485A-90E9-1AF98B23FA4A}"/>
              </a:ext>
            </a:extLst>
          </p:cNvPr>
          <p:cNvCxnSpPr>
            <a:cxnSpLocks/>
          </p:cNvCxnSpPr>
          <p:nvPr/>
        </p:nvCxnSpPr>
        <p:spPr>
          <a:xfrm>
            <a:off x="4699696" y="5692587"/>
            <a:ext cx="6701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730F54D-8778-4322-9DE3-882D4B958BB7}"/>
              </a:ext>
            </a:extLst>
          </p:cNvPr>
          <p:cNvSpPr txBox="1"/>
          <p:nvPr/>
        </p:nvSpPr>
        <p:spPr>
          <a:xfrm>
            <a:off x="2043952" y="6063359"/>
            <a:ext cx="295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수익률 </a:t>
            </a:r>
            <a:r>
              <a:rPr lang="en-US" altLang="ko-KR" sz="2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500%</a:t>
            </a:r>
            <a:endParaRPr lang="ko-KR" altLang="en-US" sz="24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10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DB5689-FE03-2044-A95B-F743C9D77FB9}"/>
              </a:ext>
            </a:extLst>
          </p:cNvPr>
          <p:cNvSpPr txBox="1"/>
          <p:nvPr/>
        </p:nvSpPr>
        <p:spPr>
          <a:xfrm flipH="1">
            <a:off x="425202" y="380720"/>
            <a:ext cx="3498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63" y="1623534"/>
            <a:ext cx="6699194" cy="1156639"/>
          </a:xfrm>
          <a:prstGeom prst="rect">
            <a:avLst/>
          </a:prstGeom>
        </p:spPr>
      </p:pic>
      <p:pic>
        <p:nvPicPr>
          <p:cNvPr id="2050" name="Picture 2" descr="https://images.chosun.com/resizer/6ybZmhEq8coQ-mcwLq5oX8GjcGI=/616x0/smart/cloudfront-ap-northeast-1.images.arcpublishing.com/chosun/HKJKSMGQMVBWHEZJ4D3UHWUAG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77" y="2185528"/>
            <a:ext cx="5914477" cy="356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A18219D-588D-48F9-AE6D-66BDF24663E3}"/>
              </a:ext>
            </a:extLst>
          </p:cNvPr>
          <p:cNvCxnSpPr>
            <a:cxnSpLocks/>
          </p:cNvCxnSpPr>
          <p:nvPr/>
        </p:nvCxnSpPr>
        <p:spPr>
          <a:xfrm>
            <a:off x="2303930" y="2008094"/>
            <a:ext cx="16943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34688B-8C19-498A-ACCB-64744BEB1FEC}"/>
              </a:ext>
            </a:extLst>
          </p:cNvPr>
          <p:cNvSpPr txBox="1"/>
          <p:nvPr/>
        </p:nvSpPr>
        <p:spPr>
          <a:xfrm>
            <a:off x="5791200" y="1079072"/>
            <a:ext cx="516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우리는 똑같은 물건을 </a:t>
            </a:r>
            <a:r>
              <a:rPr lang="en-US" altLang="ko-KR" sz="20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1100</a:t>
            </a:r>
            <a:r>
              <a:rPr lang="ko-KR" altLang="en-US" sz="20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만원이나 더 지불</a:t>
            </a:r>
          </a:p>
        </p:txBody>
      </p:sp>
    </p:spTree>
    <p:extLst>
      <p:ext uri="{BB962C8B-B14F-4D97-AF65-F5344CB8AC3E}">
        <p14:creationId xmlns:p14="http://schemas.microsoft.com/office/powerpoint/2010/main" val="218751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D3AF5C4-AC3C-DC4C-835C-88F3E6E1E1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8222">
            <a:off x="804370" y="1736064"/>
            <a:ext cx="5519824" cy="26695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31585E-45D1-5A44-94D8-C997AB684C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74" y="1453539"/>
            <a:ext cx="3749241" cy="3985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B5689-FE03-2044-A95B-F743C9D77FB9}"/>
              </a:ext>
            </a:extLst>
          </p:cNvPr>
          <p:cNvSpPr txBox="1"/>
          <p:nvPr/>
        </p:nvSpPr>
        <p:spPr>
          <a:xfrm flipH="1">
            <a:off x="425202" y="380720"/>
            <a:ext cx="3498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주제 선정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17A71-B556-EA44-9136-9A39DEA83F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73" y="2319725"/>
            <a:ext cx="3749241" cy="40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37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DB5689-FE03-2044-A95B-F743C9D77FB9}"/>
              </a:ext>
            </a:extLst>
          </p:cNvPr>
          <p:cNvSpPr txBox="1"/>
          <p:nvPr/>
        </p:nvSpPr>
        <p:spPr>
          <a:xfrm flipH="1">
            <a:off x="425202" y="380720"/>
            <a:ext cx="3498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29B4C-89E6-B642-8B7B-6E3766A88272}"/>
              </a:ext>
            </a:extLst>
          </p:cNvPr>
          <p:cNvSpPr txBox="1"/>
          <p:nvPr/>
        </p:nvSpPr>
        <p:spPr>
          <a:xfrm flipH="1">
            <a:off x="1684600" y="2010085"/>
            <a:ext cx="9740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LSTM </a:t>
            </a:r>
            <a:r>
              <a:rPr lang="ko-KR" altLang="en-US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모형 분석</a:t>
            </a:r>
            <a:endParaRPr lang="en-US" altLang="ko-KR" sz="28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29B4C-89E6-B642-8B7B-6E3766A88272}"/>
              </a:ext>
            </a:extLst>
          </p:cNvPr>
          <p:cNvSpPr txBox="1"/>
          <p:nvPr/>
        </p:nvSpPr>
        <p:spPr>
          <a:xfrm flipH="1">
            <a:off x="1684600" y="3844302"/>
            <a:ext cx="718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</a:t>
            </a:r>
            <a:r>
              <a:rPr lang="ko-KR" altLang="en-US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군집 모형 분석</a:t>
            </a:r>
            <a:endParaRPr lang="en-US" altLang="ko-KR" sz="28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76065-CAA5-4571-87BC-E98307F31889}"/>
              </a:ext>
            </a:extLst>
          </p:cNvPr>
          <p:cNvSpPr txBox="1"/>
          <p:nvPr/>
        </p:nvSpPr>
        <p:spPr>
          <a:xfrm flipH="1">
            <a:off x="2177657" y="2466007"/>
            <a:ext cx="9740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 </a:t>
            </a:r>
            <a:r>
              <a:rPr lang="ko-KR" altLang="en-US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주가</a:t>
            </a:r>
            <a:r>
              <a:rPr lang="en-US" altLang="ko-KR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삼성전자</a:t>
            </a:r>
            <a:r>
              <a:rPr lang="en-US" altLang="ko-KR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), </a:t>
            </a:r>
            <a:r>
              <a:rPr lang="ko-KR" altLang="en-US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가상</a:t>
            </a:r>
            <a:r>
              <a:rPr lang="en-US" altLang="ko-KR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화폐</a:t>
            </a:r>
            <a:r>
              <a:rPr lang="en-US" altLang="ko-KR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800" b="1" spc="100" dirty="0" err="1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비트코인</a:t>
            </a:r>
            <a:r>
              <a:rPr lang="en-US" altLang="ko-KR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가격 예측</a:t>
            </a:r>
            <a:endParaRPr lang="en-US" altLang="ko-KR" sz="28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66993-A169-43DE-A761-B9647064CF4B}"/>
              </a:ext>
            </a:extLst>
          </p:cNvPr>
          <p:cNvSpPr txBox="1"/>
          <p:nvPr/>
        </p:nvSpPr>
        <p:spPr>
          <a:xfrm flipH="1">
            <a:off x="2177657" y="4294384"/>
            <a:ext cx="9740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 </a:t>
            </a:r>
            <a:r>
              <a:rPr lang="ko-KR" altLang="en-US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가상</a:t>
            </a:r>
            <a:r>
              <a:rPr lang="en-US" altLang="ko-KR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화폐와 주식</a:t>
            </a:r>
            <a:r>
              <a:rPr lang="en-US" altLang="ko-KR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8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시장의 속성 이해</a:t>
            </a:r>
            <a:endParaRPr lang="en-US" altLang="ko-KR" sz="28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44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D6D992-04CE-4256-BCD6-DDCB997A2F24}"/>
              </a:ext>
            </a:extLst>
          </p:cNvPr>
          <p:cNvCxnSpPr>
            <a:cxnSpLocks/>
          </p:cNvCxnSpPr>
          <p:nvPr/>
        </p:nvCxnSpPr>
        <p:spPr>
          <a:xfrm>
            <a:off x="600075" y="1432194"/>
            <a:ext cx="1077211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435FD2-F47D-344E-9A93-B4BF89E972DE}"/>
              </a:ext>
            </a:extLst>
          </p:cNvPr>
          <p:cNvGrpSpPr/>
          <p:nvPr/>
        </p:nvGrpSpPr>
        <p:grpSpPr>
          <a:xfrm>
            <a:off x="600075" y="2055984"/>
            <a:ext cx="3866808" cy="793168"/>
            <a:chOff x="679319" y="1643904"/>
            <a:chExt cx="3737105" cy="79316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4FB2A4-DE6D-4476-A9DB-6F6337824F83}"/>
                </a:ext>
              </a:extLst>
            </p:cNvPr>
            <p:cNvSpPr/>
            <p:nvPr/>
          </p:nvSpPr>
          <p:spPr>
            <a:xfrm>
              <a:off x="679319" y="1643904"/>
              <a:ext cx="3737105" cy="6686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F46B59-6517-4A22-80A9-8BC4A6462111}"/>
                </a:ext>
              </a:extLst>
            </p:cNvPr>
            <p:cNvSpPr txBox="1"/>
            <p:nvPr/>
          </p:nvSpPr>
          <p:spPr>
            <a:xfrm>
              <a:off x="1708215" y="1790741"/>
              <a:ext cx="16793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Yahoo Finance</a:t>
              </a:r>
            </a:p>
            <a:p>
              <a:endParaRPr lang="ko-KR" altLang="en-US" spc="-150" dirty="0">
                <a:solidFill>
                  <a:schemeClr val="accent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CF0B9C-A35E-4048-8E2B-8D77386E9696}"/>
              </a:ext>
            </a:extLst>
          </p:cNvPr>
          <p:cNvCxnSpPr>
            <a:cxnSpLocks/>
          </p:cNvCxnSpPr>
          <p:nvPr/>
        </p:nvCxnSpPr>
        <p:spPr>
          <a:xfrm>
            <a:off x="600075" y="6054226"/>
            <a:ext cx="1077211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4EB2D91-08E0-9849-A18C-9942D643AF81}"/>
              </a:ext>
            </a:extLst>
          </p:cNvPr>
          <p:cNvSpPr txBox="1"/>
          <p:nvPr/>
        </p:nvSpPr>
        <p:spPr>
          <a:xfrm>
            <a:off x="4701167" y="2221017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Samsung Electronics Co., Ltd.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주가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C2451F-3001-6E47-8B27-0A61A7D6ABA2}"/>
              </a:ext>
            </a:extLst>
          </p:cNvPr>
          <p:cNvGrpSpPr/>
          <p:nvPr/>
        </p:nvGrpSpPr>
        <p:grpSpPr>
          <a:xfrm>
            <a:off x="600075" y="3423426"/>
            <a:ext cx="3866808" cy="789087"/>
            <a:chOff x="618671" y="1638377"/>
            <a:chExt cx="3737105" cy="78908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5B5563-9A3E-1748-92AC-A59C5560BFC4}"/>
                </a:ext>
              </a:extLst>
            </p:cNvPr>
            <p:cNvSpPr/>
            <p:nvPr/>
          </p:nvSpPr>
          <p:spPr>
            <a:xfrm>
              <a:off x="618671" y="1638377"/>
              <a:ext cx="3737105" cy="6686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B68E21-38D3-2945-8866-382C10FC9C24}"/>
                </a:ext>
              </a:extLst>
            </p:cNvPr>
            <p:cNvSpPr txBox="1"/>
            <p:nvPr/>
          </p:nvSpPr>
          <p:spPr>
            <a:xfrm>
              <a:off x="1742887" y="1781133"/>
              <a:ext cx="16099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Investing.com</a:t>
              </a:r>
              <a:endPara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endParaRPr lang="ko-KR" altLang="en-US" spc="-150" dirty="0">
                <a:solidFill>
                  <a:schemeClr val="accent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E513C5-C2A4-5943-B8E0-AADF4C881BC1}"/>
              </a:ext>
            </a:extLst>
          </p:cNvPr>
          <p:cNvGrpSpPr/>
          <p:nvPr/>
        </p:nvGrpSpPr>
        <p:grpSpPr>
          <a:xfrm>
            <a:off x="600075" y="4753855"/>
            <a:ext cx="3866808" cy="720570"/>
            <a:chOff x="699387" y="3022640"/>
            <a:chExt cx="3737105" cy="7205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9CD2E6-903A-F04D-9059-242B8AA5A254}"/>
                </a:ext>
              </a:extLst>
            </p:cNvPr>
            <p:cNvSpPr/>
            <p:nvPr/>
          </p:nvSpPr>
          <p:spPr>
            <a:xfrm>
              <a:off x="699387" y="3074590"/>
              <a:ext cx="3737105" cy="6686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365E190-807F-4C4E-959E-7D747376DE62}"/>
                </a:ext>
              </a:extLst>
            </p:cNvPr>
            <p:cNvSpPr/>
            <p:nvPr/>
          </p:nvSpPr>
          <p:spPr>
            <a:xfrm>
              <a:off x="1670777" y="3022640"/>
              <a:ext cx="1794323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CoinMarketCap</a:t>
              </a:r>
              <a:endPara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1E6267-922B-2149-B402-DC6D3E17C61B}"/>
              </a:ext>
            </a:extLst>
          </p:cNvPr>
          <p:cNvSpPr txBox="1"/>
          <p:nvPr/>
        </p:nvSpPr>
        <p:spPr>
          <a:xfrm>
            <a:off x="4701166" y="353730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가상 화폐 데이터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EEB63B-3E76-E04B-A822-FDBF816CE19E}"/>
              </a:ext>
            </a:extLst>
          </p:cNvPr>
          <p:cNvSpPr txBox="1"/>
          <p:nvPr/>
        </p:nvSpPr>
        <p:spPr>
          <a:xfrm>
            <a:off x="4701166" y="494299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가상 화폐 데이터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58274-14BE-B84D-BE69-AF4D9167099D}"/>
              </a:ext>
            </a:extLst>
          </p:cNvPr>
          <p:cNvSpPr txBox="1"/>
          <p:nvPr/>
        </p:nvSpPr>
        <p:spPr>
          <a:xfrm flipH="1">
            <a:off x="425202" y="380720"/>
            <a:ext cx="3498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98106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829B4C-89E6-B642-8B7B-6E3766A88272}"/>
              </a:ext>
            </a:extLst>
          </p:cNvPr>
          <p:cNvSpPr txBox="1"/>
          <p:nvPr/>
        </p:nvSpPr>
        <p:spPr>
          <a:xfrm flipH="1">
            <a:off x="6461175" y="2144225"/>
            <a:ext cx="5633442" cy="12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Input</a:t>
            </a:r>
          </a:p>
          <a:p>
            <a:pPr>
              <a:lnSpc>
                <a:spcPct val="150000"/>
              </a:lnSpc>
            </a:pPr>
            <a:r>
              <a:rPr lang="en-US" altLang="ko-KR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	: </a:t>
            </a:r>
            <a:r>
              <a:rPr lang="ko-KR" altLang="en-US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시가</a:t>
            </a:r>
            <a:r>
              <a:rPr lang="en-US" altLang="ko-KR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(Open), </a:t>
            </a:r>
            <a:r>
              <a:rPr lang="ko-KR" altLang="en-US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최고가</a:t>
            </a:r>
            <a:r>
              <a:rPr lang="en-US" altLang="ko-KR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(High), </a:t>
            </a:r>
            <a:r>
              <a:rPr lang="ko-KR" altLang="en-US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최저가</a:t>
            </a:r>
            <a:r>
              <a:rPr lang="en-US" altLang="ko-KR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(Low), 	  </a:t>
            </a:r>
            <a:r>
              <a:rPr lang="ko-KR" altLang="en-US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거래량</a:t>
            </a:r>
            <a:r>
              <a:rPr lang="en-US" altLang="ko-KR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(Volume)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29B4C-89E6-B642-8B7B-6E3766A88272}"/>
              </a:ext>
            </a:extLst>
          </p:cNvPr>
          <p:cNvSpPr txBox="1"/>
          <p:nvPr/>
        </p:nvSpPr>
        <p:spPr>
          <a:xfrm flipH="1">
            <a:off x="6461175" y="4044808"/>
            <a:ext cx="4813632" cy="87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Output</a:t>
            </a:r>
          </a:p>
          <a:p>
            <a:pPr>
              <a:lnSpc>
                <a:spcPct val="150000"/>
              </a:lnSpc>
            </a:pPr>
            <a:r>
              <a:rPr lang="en-US" altLang="ko-KR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	: </a:t>
            </a:r>
            <a:r>
              <a:rPr lang="ko-KR" altLang="en-US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종가</a:t>
            </a:r>
            <a:r>
              <a:rPr lang="en-US" altLang="ko-KR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(Close)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292" t="4354" r="4199" b="1586"/>
          <a:stretch/>
        </p:blipFill>
        <p:spPr>
          <a:xfrm>
            <a:off x="420063" y="1621297"/>
            <a:ext cx="6014219" cy="46209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5748114-7AAE-4128-A844-F4E51ADAE917}"/>
              </a:ext>
            </a:extLst>
          </p:cNvPr>
          <p:cNvSpPr/>
          <p:nvPr/>
        </p:nvSpPr>
        <p:spPr>
          <a:xfrm>
            <a:off x="2528046" y="2333715"/>
            <a:ext cx="3765177" cy="13178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098A90-F9E1-4B7F-A3C1-CDD9F967DC0E}"/>
              </a:ext>
            </a:extLst>
          </p:cNvPr>
          <p:cNvSpPr/>
          <p:nvPr/>
        </p:nvSpPr>
        <p:spPr>
          <a:xfrm>
            <a:off x="1568823" y="3651526"/>
            <a:ext cx="959223" cy="481203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82DC0E-3EA4-7B48-A12C-24F7A98AE353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LSTM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삼성전자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비트코인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27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/>
          <p:cNvSpPr/>
          <p:nvPr/>
        </p:nvSpPr>
        <p:spPr>
          <a:xfrm>
            <a:off x="8623080" y="1308333"/>
            <a:ext cx="1752465" cy="3019448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pic>
        <p:nvPicPr>
          <p:cNvPr id="11" name="그림 10"/>
          <p:cNvPicPr/>
          <p:nvPr/>
        </p:nvPicPr>
        <p:blipFill rotWithShape="1">
          <a:blip r:embed="rId2"/>
          <a:srcRect l="8400" t="10020" r="3670" b="8470"/>
          <a:stretch>
            <a:fillRect/>
          </a:stretch>
        </p:blipFill>
        <p:spPr>
          <a:xfrm>
            <a:off x="6713388" y="1850099"/>
            <a:ext cx="4132945" cy="31578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3" name="TextBox 12"/>
          <p:cNvSpPr txBox="1"/>
          <p:nvPr/>
        </p:nvSpPr>
        <p:spPr>
          <a:xfrm flipH="1">
            <a:off x="1058687" y="1341025"/>
            <a:ext cx="2920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2400" spc="100" dirty="0">
                <a:solidFill>
                  <a:schemeClr val="tx2"/>
                </a:solidFill>
                <a:latin typeface="+mj-lt"/>
                <a:ea typeface="나눔고딕"/>
              </a:rPr>
              <a:t>삼성전자 주가</a:t>
            </a:r>
            <a:endParaRPr lang="en-US" altLang="ko-KR" sz="2400" spc="100" dirty="0">
              <a:solidFill>
                <a:schemeClr val="tx2"/>
              </a:solidFill>
              <a:latin typeface="+mj-lt"/>
              <a:ea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6713388" y="1344628"/>
            <a:ext cx="2942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ko-KR" altLang="en-US" sz="2400" spc="100" dirty="0">
                <a:solidFill>
                  <a:schemeClr val="tx2"/>
                </a:solidFill>
                <a:latin typeface="+mj-lt"/>
                <a:ea typeface="나눔고딕"/>
              </a:rPr>
              <a:t>비트코인 가격</a:t>
            </a:r>
            <a:endParaRPr lang="en-US" altLang="ko-KR" sz="2400" spc="100" dirty="0">
              <a:solidFill>
                <a:schemeClr val="tx2"/>
              </a:solidFill>
              <a:latin typeface="+mj-lt"/>
              <a:ea typeface="나눔고딕"/>
            </a:endParaRPr>
          </a:p>
        </p:txBody>
      </p:sp>
      <p:pic>
        <p:nvPicPr>
          <p:cNvPr id="15" name="그림 14"/>
          <p:cNvPicPr/>
          <p:nvPr/>
        </p:nvPicPr>
        <p:blipFill rotWithShape="1">
          <a:blip r:embed="rId3"/>
          <a:srcRect l="5830" t="46830" r="1140" b="3580"/>
          <a:stretch>
            <a:fillRect/>
          </a:stretch>
        </p:blipFill>
        <p:spPr>
          <a:xfrm>
            <a:off x="1248230" y="1897510"/>
            <a:ext cx="4132945" cy="31578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2047059" y="5239450"/>
            <a:ext cx="2866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RMSE (test) : 0.102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32047" y="5239450"/>
            <a:ext cx="2312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나눔고딕"/>
                <a:ea typeface="나눔고딕"/>
              </a:rPr>
              <a:t>RMSE (test) : 0.095</a:t>
            </a:r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C2D5C-F37F-4A80-B232-8799117854D0}"/>
              </a:ext>
            </a:extLst>
          </p:cNvPr>
          <p:cNvSpPr txBox="1"/>
          <p:nvPr/>
        </p:nvSpPr>
        <p:spPr>
          <a:xfrm>
            <a:off x="1248230" y="5792921"/>
            <a:ext cx="500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유가</a:t>
            </a:r>
            <a:r>
              <a:rPr lang="en-US" altLang="ko-KR" sz="20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환율</a:t>
            </a:r>
            <a:r>
              <a:rPr lang="en-US" altLang="ko-KR" sz="20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산업의 트렌드 변화에 민감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95988-DBCF-D24E-8475-67B8A3B3F4C5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LSTM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삼성전자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비트코인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6BEB25C-92A1-4CB8-A6C5-D1A146648E16}"/>
              </a:ext>
            </a:extLst>
          </p:cNvPr>
          <p:cNvSpPr/>
          <p:nvPr/>
        </p:nvSpPr>
        <p:spPr>
          <a:xfrm>
            <a:off x="7984453" y="133736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5126" name="Picture 6" descr="https://mblogthumb-phinf.pstatic.net/MjAxODAxMTdfMjE3/MDAxNTE2MTk1OTMyNDQz.vzsXex9OaBvGIsOGlJle8UG6YeaOPGpxQ10UXpVz0Ewg.MA7IVhjnm9AlnmiIT42Mjt-kirqL8ACFp4GyHiPyokog.JPEG.im_1002/bithumb_com_20180117_060616.jp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45" y="1348123"/>
            <a:ext cx="9049731" cy="426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A27BB5-D107-41B0-95F5-9677120B4302}"/>
              </a:ext>
            </a:extLst>
          </p:cNvPr>
          <p:cNvSpPr/>
          <p:nvPr/>
        </p:nvSpPr>
        <p:spPr>
          <a:xfrm>
            <a:off x="5596080" y="1303298"/>
            <a:ext cx="1709786" cy="4371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F54D0-1D51-4CE1-B5EE-9450A8A157D3}"/>
              </a:ext>
            </a:extLst>
          </p:cNvPr>
          <p:cNvSpPr txBox="1"/>
          <p:nvPr/>
        </p:nvSpPr>
        <p:spPr>
          <a:xfrm>
            <a:off x="3104190" y="5830949"/>
            <a:ext cx="720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가상 화폐들의 가격이 얼마만큼 함께 하락하고 상승하는지 보기 위해 </a:t>
            </a:r>
            <a:endParaRPr lang="en-US" altLang="ko-KR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가격의 변동성을 기준으로 </a:t>
            </a:r>
            <a:r>
              <a:rPr lang="en-US" altLang="ko-KR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</a:t>
            </a:r>
            <a:r>
              <a:rPr lang="ko-KR" altLang="en-US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해보자</a:t>
            </a:r>
            <a:r>
              <a:rPr lang="en-US" altLang="ko-KR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24595-B3AE-2548-98D5-7A99FD2401D6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군집분석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02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C58D0B-5728-5945-BA38-1572573FB759}"/>
              </a:ext>
            </a:extLst>
          </p:cNvPr>
          <p:cNvSpPr txBox="1"/>
          <p:nvPr/>
        </p:nvSpPr>
        <p:spPr>
          <a:xfrm>
            <a:off x="6930982" y="588119"/>
            <a:ext cx="4916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가상 화폐 거래소 「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업비트</a:t>
            </a:r>
            <a:r>
              <a:rPr kumimoji="1" lang="ko-KR" altLang="en-US" sz="14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」 에 상장된 코인들을 대상으로 함</a:t>
            </a:r>
            <a:endParaRPr kumimoji="1" lang="en-US" altLang="ko-KR" sz="1400" b="1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0E3FF1A-03F4-4A44-A331-D5FB824214DE}"/>
              </a:ext>
            </a:extLst>
          </p:cNvPr>
          <p:cNvGraphicFramePr>
            <a:graphicFrameLocks noGrp="1"/>
          </p:cNvGraphicFramePr>
          <p:nvPr/>
        </p:nvGraphicFramePr>
        <p:xfrm>
          <a:off x="1035499" y="1161527"/>
          <a:ext cx="3193055" cy="537315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2137">
                  <a:extLst>
                    <a:ext uri="{9D8B030D-6E8A-4147-A177-3AD203B41FA5}">
                      <a16:colId xmlns:a16="http://schemas.microsoft.com/office/drawing/2014/main" val="1582897962"/>
                    </a:ext>
                  </a:extLst>
                </a:gridCol>
                <a:gridCol w="2180918">
                  <a:extLst>
                    <a:ext uri="{9D8B030D-6E8A-4147-A177-3AD203B41FA5}">
                      <a16:colId xmlns:a16="http://schemas.microsoft.com/office/drawing/2014/main" val="3618603547"/>
                    </a:ext>
                  </a:extLst>
                </a:gridCol>
              </a:tblGrid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변수명</a:t>
                      </a:r>
                      <a:endParaRPr lang="ko-Kore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031277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DOGE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도지코인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726752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VET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비체인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803873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ETC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이더리움클래식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394145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NEO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네오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27269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BCH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비트코인캐시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6721937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GAS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26048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QTUM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퀸텀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658299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IOST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아이오에스티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487067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BSV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비트코인에스브이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558831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ONT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온톨로지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3616812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LINK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링크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420600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MANA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디센트럴랜드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485551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SNT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스테이터스네트워크토큰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8557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IQ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에브리피디아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14753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TRX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트론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9563012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LTC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라이트코인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523051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4D01DC6C-250C-F247-A2EA-AFCEFAE30DD1}"/>
              </a:ext>
            </a:extLst>
          </p:cNvPr>
          <p:cNvGraphicFramePr>
            <a:graphicFrameLocks noGrp="1"/>
          </p:cNvGraphicFramePr>
          <p:nvPr/>
        </p:nvGraphicFramePr>
        <p:xfrm>
          <a:off x="4626520" y="1161527"/>
          <a:ext cx="3038859" cy="537315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63260">
                  <a:extLst>
                    <a:ext uri="{9D8B030D-6E8A-4147-A177-3AD203B41FA5}">
                      <a16:colId xmlns:a16="http://schemas.microsoft.com/office/drawing/2014/main" val="1582897962"/>
                    </a:ext>
                  </a:extLst>
                </a:gridCol>
                <a:gridCol w="2075599">
                  <a:extLst>
                    <a:ext uri="{9D8B030D-6E8A-4147-A177-3AD203B41FA5}">
                      <a16:colId xmlns:a16="http://schemas.microsoft.com/office/drawing/2014/main" val="3618603547"/>
                    </a:ext>
                  </a:extLst>
                </a:gridCol>
              </a:tblGrid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변수명</a:t>
                      </a:r>
                      <a:endParaRPr lang="ko-Kore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031277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EOS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이오스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726752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ETH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이더리움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803873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ONG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온톨로지가스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394145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IOTA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아이오타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27269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ZIL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질리카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6721937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BTT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비트토렌트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26048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XRP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리플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658299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THETA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쎄타토큰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487067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CRO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크립토닷컴체인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558831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XTZ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테조스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3616812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ADA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에이다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420600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ATOM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코스모스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485551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XEM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넴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8557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BTC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비트코인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14753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BAT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베이직어텐션토큰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9563012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REP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어거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523051"/>
                  </a:ext>
                </a:extLst>
              </a:tr>
            </a:tbl>
          </a:graphicData>
        </a:graphic>
      </p:graphicFrame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55EB1907-76AA-604C-A87C-ED261CD51765}"/>
              </a:ext>
            </a:extLst>
          </p:cNvPr>
          <p:cNvGraphicFramePr>
            <a:graphicFrameLocks noGrp="1"/>
          </p:cNvGraphicFramePr>
          <p:nvPr/>
        </p:nvGraphicFramePr>
        <p:xfrm>
          <a:off x="8063345" y="1161527"/>
          <a:ext cx="3038859" cy="537315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63260">
                  <a:extLst>
                    <a:ext uri="{9D8B030D-6E8A-4147-A177-3AD203B41FA5}">
                      <a16:colId xmlns:a16="http://schemas.microsoft.com/office/drawing/2014/main" val="1582897962"/>
                    </a:ext>
                  </a:extLst>
                </a:gridCol>
                <a:gridCol w="2075599">
                  <a:extLst>
                    <a:ext uri="{9D8B030D-6E8A-4147-A177-3AD203B41FA5}">
                      <a16:colId xmlns:a16="http://schemas.microsoft.com/office/drawing/2014/main" val="3618603547"/>
                    </a:ext>
                  </a:extLst>
                </a:gridCol>
              </a:tblGrid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변수명</a:t>
                      </a:r>
                      <a:endParaRPr lang="ko-Kore-KR" altLang="en-US" sz="14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031277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ELF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엘프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726752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AERGO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아르고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803873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OMG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오미세고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394145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STX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스택스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27269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EMC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아인스타이늄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6721937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XLM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스텔라루멘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26048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TFUEL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쎄타퓨엘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658299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ENJ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487067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WAVES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웨이브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558831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BTG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비트코인골드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3616812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ICX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아이콘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420600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SXP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스와이프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485551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TT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썬더토큰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8557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LSK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147530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QKC</a:t>
                      </a:r>
                      <a:endParaRPr lang="ko-Kore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쿼크체인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9563012"/>
                  </a:ext>
                </a:extLst>
              </a:tr>
              <a:tr h="3160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…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총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89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</a:t>
                      </a:r>
                      <a:endParaRPr lang="ko-Kore-KR" altLang="en-US" sz="14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9D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5230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FB392D3-879F-A147-9407-188A460FCAF4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선정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군집 대상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678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40CF90-C1B9-4601-A1F7-AF3BA32A14CD}"/>
              </a:ext>
            </a:extLst>
          </p:cNvPr>
          <p:cNvSpPr/>
          <p:nvPr/>
        </p:nvSpPr>
        <p:spPr>
          <a:xfrm>
            <a:off x="420063" y="1337361"/>
            <a:ext cx="11324897" cy="5206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6BEB25C-92A1-4CB8-A6C5-D1A146648E16}"/>
              </a:ext>
            </a:extLst>
          </p:cNvPr>
          <p:cNvSpPr/>
          <p:nvPr/>
        </p:nvSpPr>
        <p:spPr>
          <a:xfrm>
            <a:off x="7984453" y="133736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3C08BE-963B-3547-B961-4002B1374884}"/>
              </a:ext>
            </a:extLst>
          </p:cNvPr>
          <p:cNvSpPr txBox="1"/>
          <p:nvPr/>
        </p:nvSpPr>
        <p:spPr>
          <a:xfrm>
            <a:off x="972896" y="1569257"/>
            <a:ext cx="786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일간 가격의 변동 </a:t>
            </a:r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종가 </a:t>
            </a:r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시가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clustering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기준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97" y="2170485"/>
            <a:ext cx="4759481" cy="36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426" y="2166428"/>
            <a:ext cx="5075581" cy="36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89ACEC-BDB4-43AA-A8CC-AB1FF450ED3A}"/>
              </a:ext>
            </a:extLst>
          </p:cNvPr>
          <p:cNvSpPr txBox="1"/>
          <p:nvPr/>
        </p:nvSpPr>
        <p:spPr>
          <a:xfrm>
            <a:off x="7670038" y="5814458"/>
            <a:ext cx="2137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NanumGothic" panose="020B0600000101010101" charset="-127"/>
                <a:ea typeface="NanumGothic" panose="020B0600000101010101" charset="-127"/>
              </a:rPr>
              <a:t>→ 정규화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C5283-C3E7-354B-9E1F-78B20F5B82AC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기준</a:t>
            </a:r>
            <a:endParaRPr lang="en-US" altLang="ko-KR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37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6BEB25C-92A1-4CB8-A6C5-D1A146648E16}"/>
              </a:ext>
            </a:extLst>
          </p:cNvPr>
          <p:cNvSpPr/>
          <p:nvPr/>
        </p:nvSpPr>
        <p:spPr>
          <a:xfrm>
            <a:off x="7984453" y="133736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03" y="1337361"/>
            <a:ext cx="7364186" cy="5234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477813-D1D1-8C4B-9AC2-19542853CA9B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</a:t>
            </a:r>
            <a:endParaRPr lang="ko-KR" altLang="en-US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17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6BEB25C-92A1-4CB8-A6C5-D1A146648E16}"/>
              </a:ext>
            </a:extLst>
          </p:cNvPr>
          <p:cNvSpPr/>
          <p:nvPr/>
        </p:nvSpPr>
        <p:spPr>
          <a:xfrm>
            <a:off x="8427069" y="4720002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29B4C-89E6-B642-8B7B-6E3766A88272}"/>
              </a:ext>
            </a:extLst>
          </p:cNvPr>
          <p:cNvSpPr txBox="1"/>
          <p:nvPr/>
        </p:nvSpPr>
        <p:spPr>
          <a:xfrm flipH="1">
            <a:off x="420063" y="1251965"/>
            <a:ext cx="470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spc="100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Elbow Visualize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81" y="1938542"/>
            <a:ext cx="6318533" cy="4182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829B4C-89E6-B642-8B7B-6E3766A88272}"/>
              </a:ext>
            </a:extLst>
          </p:cNvPr>
          <p:cNvSpPr txBox="1"/>
          <p:nvPr/>
        </p:nvSpPr>
        <p:spPr>
          <a:xfrm flipH="1">
            <a:off x="9022082" y="3334032"/>
            <a:ext cx="2137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그룹의 변동성</a:t>
            </a:r>
            <a:endParaRPr lang="en-US" altLang="ko-KR" spc="100" dirty="0">
              <a:solidFill>
                <a:schemeClr val="tx2"/>
              </a:solidFill>
              <a:latin typeface="+mj-lt"/>
              <a:ea typeface="NanumGothic" panose="020D0604000000000000" pitchFamily="34" charset="-127"/>
            </a:endParaRPr>
          </a:p>
          <a:p>
            <a:endParaRPr lang="en-US" altLang="ko-KR" spc="100" dirty="0">
              <a:solidFill>
                <a:schemeClr val="tx2"/>
              </a:solidFill>
              <a:latin typeface="+mj-lt"/>
              <a:ea typeface="NanumGothic" panose="020D0604000000000000" pitchFamily="34" charset="-127"/>
            </a:endParaRPr>
          </a:p>
          <a:p>
            <a:r>
              <a:rPr lang="ko-KR" altLang="en-US" spc="100" dirty="0">
                <a:solidFill>
                  <a:schemeClr val="tx2"/>
                </a:solidFill>
                <a:latin typeface="+mj-lt"/>
                <a:ea typeface="NanumGothic" panose="020D0604000000000000" pitchFamily="34" charset="-127"/>
              </a:rPr>
              <a:t>학습소요시간</a:t>
            </a:r>
            <a:endParaRPr lang="en-US" altLang="ko-KR" spc="100" dirty="0">
              <a:solidFill>
                <a:schemeClr val="tx2"/>
              </a:solidFill>
              <a:latin typeface="+mj-lt"/>
              <a:ea typeface="NanumGothic" panose="020D0604000000000000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032457" y="3543301"/>
            <a:ext cx="898072" cy="0"/>
          </a:xfrm>
          <a:prstGeom prst="line">
            <a:avLst/>
          </a:prstGeom>
          <a:ln w="63500">
            <a:solidFill>
              <a:srgbClr val="026F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044862" y="4071258"/>
            <a:ext cx="898072" cy="0"/>
          </a:xfrm>
          <a:prstGeom prst="line">
            <a:avLst/>
          </a:prstGeom>
          <a:ln w="63500">
            <a:solidFill>
              <a:srgbClr val="ABC78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13498" y="1205799"/>
            <a:ext cx="3871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Cluster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개수가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 때 최적</a:t>
            </a:r>
          </a:p>
        </p:txBody>
      </p:sp>
      <p:sp>
        <p:nvSpPr>
          <p:cNvPr id="15" name="대체 처리 26">
            <a:extLst>
              <a:ext uri="{FF2B5EF4-FFF2-40B4-BE49-F238E27FC236}">
                <a16:creationId xmlns:a16="http://schemas.microsoft.com/office/drawing/2014/main" id="{134F5E09-FCE0-6140-AA88-47083B788F5C}"/>
              </a:ext>
            </a:extLst>
          </p:cNvPr>
          <p:cNvSpPr/>
          <p:nvPr/>
        </p:nvSpPr>
        <p:spPr>
          <a:xfrm>
            <a:off x="2773618" y="4720003"/>
            <a:ext cx="556036" cy="1401410"/>
          </a:xfrm>
          <a:prstGeom prst="flowChartAlternateProcess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19F5F-1AE0-DB46-B90B-2EFEDCAAB921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</a:t>
            </a:r>
            <a:endParaRPr lang="ko-KR" altLang="en-US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64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09" y="1537137"/>
            <a:ext cx="3361912" cy="3322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829B4C-89E6-B642-8B7B-6E3766A88272}"/>
              </a:ext>
            </a:extLst>
          </p:cNvPr>
          <p:cNvSpPr txBox="1"/>
          <p:nvPr/>
        </p:nvSpPr>
        <p:spPr>
          <a:xfrm flipH="1">
            <a:off x="4668280" y="979890"/>
            <a:ext cx="470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1" spc="100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코인 시장</a:t>
            </a:r>
            <a:endParaRPr lang="en-US" altLang="ko-KR" sz="3200" b="1" spc="100" dirty="0">
              <a:solidFill>
                <a:schemeClr val="tx2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9" y="1564665"/>
            <a:ext cx="3361912" cy="32948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829B4C-89E6-B642-8B7B-6E3766A88272}"/>
              </a:ext>
            </a:extLst>
          </p:cNvPr>
          <p:cNvSpPr txBox="1"/>
          <p:nvPr/>
        </p:nvSpPr>
        <p:spPr>
          <a:xfrm flipH="1">
            <a:off x="603429" y="979891"/>
            <a:ext cx="4127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1" spc="100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주식 시장</a:t>
            </a:r>
            <a:endParaRPr lang="en-US" altLang="ko-KR" sz="3200" b="1" spc="100" dirty="0">
              <a:solidFill>
                <a:schemeClr val="tx2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9E360-08DA-1C47-A2EC-D2C714025C33}"/>
              </a:ext>
            </a:extLst>
          </p:cNvPr>
          <p:cNvSpPr txBox="1"/>
          <p:nvPr/>
        </p:nvSpPr>
        <p:spPr>
          <a:xfrm>
            <a:off x="4730741" y="4755395"/>
            <a:ext cx="5148365" cy="95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Inertia value :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56.930(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군집화 정도가 낮음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89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코인 →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cluster</a:t>
            </a:r>
            <a:endParaRPr kumimoji="1" lang="ko-Kore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9E360-08DA-1C47-A2EC-D2C714025C33}"/>
              </a:ext>
            </a:extLst>
          </p:cNvPr>
          <p:cNvSpPr txBox="1"/>
          <p:nvPr/>
        </p:nvSpPr>
        <p:spPr>
          <a:xfrm>
            <a:off x="603430" y="4755396"/>
            <a:ext cx="3361911" cy="95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Inertia value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7.71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주식 →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cluster</a:t>
            </a:r>
            <a:endParaRPr kumimoji="1" lang="ko-Kore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78500" y="1767844"/>
            <a:ext cx="3993401" cy="1021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Inertia value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: </a:t>
            </a:r>
            <a:r>
              <a:rPr lang="ko-KR" altLang="en-US" sz="1400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각 군집의 데이터 간 거리 합</a:t>
            </a:r>
            <a:endParaRPr lang="en-US" altLang="ko-KR" sz="1400" b="1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→  값이 작을수록</a:t>
            </a:r>
            <a:r>
              <a:rPr lang="en-US" altLang="ko-KR" sz="1400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sz="1400" b="1" dirty="0" err="1">
                <a:latin typeface="NanumGothic" panose="020D0604000000000000" pitchFamily="50" charset="-127"/>
                <a:ea typeface="NanumGothic" panose="020D0604000000000000" pitchFamily="50" charset="-127"/>
              </a:rPr>
              <a:t>군집화가</a:t>
            </a:r>
            <a:r>
              <a:rPr lang="ko-KR" altLang="en-US" sz="1400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 잘 되었다고 평가됨</a:t>
            </a:r>
            <a:endParaRPr lang="en-US" altLang="ko-KR" sz="1400" b="1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4C20-B250-41E8-B7F7-5E0598A1EEC8}"/>
              </a:ext>
            </a:extLst>
          </p:cNvPr>
          <p:cNvSpPr txBox="1"/>
          <p:nvPr/>
        </p:nvSpPr>
        <p:spPr>
          <a:xfrm>
            <a:off x="563841" y="6254492"/>
            <a:ext cx="820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코인들의 가격이 같이 상승하고 하락하는 정도가 주식들의 가격보다 크다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61194-B071-C14A-B2F2-4888163FF8FA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</a:t>
            </a:r>
            <a:endParaRPr lang="ko-KR" altLang="en-US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57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DB5689-FE03-2044-A95B-F743C9D77FB9}"/>
              </a:ext>
            </a:extLst>
          </p:cNvPr>
          <p:cNvSpPr txBox="1"/>
          <p:nvPr/>
        </p:nvSpPr>
        <p:spPr>
          <a:xfrm flipH="1">
            <a:off x="425202" y="380720"/>
            <a:ext cx="3498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분석 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1BCDFA-A9A3-D54A-ABE8-9F02F363B0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11" y="3002581"/>
            <a:ext cx="1199281" cy="1199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C3B25-EA2E-7B48-8964-14F69DED05C4}"/>
              </a:ext>
            </a:extLst>
          </p:cNvPr>
          <p:cNvSpPr txBox="1"/>
          <p:nvPr/>
        </p:nvSpPr>
        <p:spPr>
          <a:xfrm>
            <a:off x="8284809" y="3487417"/>
            <a:ext cx="117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/>
              <a:t>VS.</a:t>
            </a:r>
            <a:endParaRPr kumimoji="1" lang="ko-Kore-KR" altLang="en-US" sz="5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72CB26-B152-C747-B321-D26E026A84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78" y="2692537"/>
            <a:ext cx="1509325" cy="15093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9B4906-FBE3-0B4D-8D28-5DBA08FA9D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44" y="4157405"/>
            <a:ext cx="1957017" cy="1957017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BF9EEAB-AAAE-9647-B758-689ED1E17B3B}"/>
              </a:ext>
            </a:extLst>
          </p:cNvPr>
          <p:cNvCxnSpPr/>
          <p:nvPr/>
        </p:nvCxnSpPr>
        <p:spPr>
          <a:xfrm>
            <a:off x="6093991" y="1595193"/>
            <a:ext cx="0" cy="4246536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25214C1-3C43-084C-A0EF-BDF51D27B57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94" y="2425806"/>
            <a:ext cx="855866" cy="855866"/>
          </a:xfrm>
          <a:prstGeom prst="rect">
            <a:avLst/>
          </a:prstGeom>
        </p:spPr>
      </p:pic>
      <p:sp>
        <p:nvSpPr>
          <p:cNvPr id="22" name="타원형 설명선[O] 21">
            <a:extLst>
              <a:ext uri="{FF2B5EF4-FFF2-40B4-BE49-F238E27FC236}">
                <a16:creationId xmlns:a16="http://schemas.microsoft.com/office/drawing/2014/main" id="{0F7334B4-2E34-AD4F-87AC-DFEB85DE5620}"/>
              </a:ext>
            </a:extLst>
          </p:cNvPr>
          <p:cNvSpPr/>
          <p:nvPr/>
        </p:nvSpPr>
        <p:spPr>
          <a:xfrm>
            <a:off x="1400754" y="1452815"/>
            <a:ext cx="3604195" cy="2265646"/>
          </a:xfrm>
          <a:prstGeom prst="wedgeEllipseCallout">
            <a:avLst>
              <a:gd name="adj1" fmla="val -471"/>
              <a:gd name="adj2" fmla="val 63201"/>
            </a:avLst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B90BEC4-9601-2E4D-9DD7-C7A64255B15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13" y="2277704"/>
            <a:ext cx="1277077" cy="12770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06972E-A4ED-4144-9993-5ECAD833EDF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22" y="1559877"/>
            <a:ext cx="1132660" cy="11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5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DD8DBF-D091-2548-A12F-44ED963340BB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</a:t>
            </a:r>
            <a:endParaRPr lang="ko-KR" altLang="en-US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자유형: 도형 17">
            <a:extLst>
              <a:ext uri="{FF2B5EF4-FFF2-40B4-BE49-F238E27FC236}">
                <a16:creationId xmlns:a16="http://schemas.microsoft.com/office/drawing/2014/main" id="{FABB3365-4971-5A46-AF2D-B1F67DEC72D5}"/>
              </a:ext>
            </a:extLst>
          </p:cNvPr>
          <p:cNvSpPr/>
          <p:nvPr/>
        </p:nvSpPr>
        <p:spPr>
          <a:xfrm>
            <a:off x="7984453" y="133736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C03599-96B1-994C-ABC1-CA60ACFC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727"/>
          <a:stretch/>
        </p:blipFill>
        <p:spPr>
          <a:xfrm>
            <a:off x="420063" y="1152831"/>
            <a:ext cx="4205889" cy="16671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CC10502-FA07-944B-807C-B8DBD3777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2" t="483" r="36359" b="1524"/>
          <a:stretch/>
        </p:blipFill>
        <p:spPr>
          <a:xfrm>
            <a:off x="420063" y="3058879"/>
            <a:ext cx="4089400" cy="16336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F89791-D4F9-CE4B-AFD8-080C3016E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46" r="7936"/>
          <a:stretch/>
        </p:blipFill>
        <p:spPr>
          <a:xfrm>
            <a:off x="420064" y="4931473"/>
            <a:ext cx="3716508" cy="1667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863162-E287-A24C-9473-19553D20DC44}"/>
              </a:ext>
            </a:extLst>
          </p:cNvPr>
          <p:cNvSpPr txBox="1"/>
          <p:nvPr/>
        </p:nvSpPr>
        <p:spPr>
          <a:xfrm>
            <a:off x="5650075" y="1004164"/>
            <a:ext cx="6186309" cy="4598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Label 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	: </a:t>
            </a:r>
            <a:r>
              <a:rPr lang="ko-KR" altLang="en-US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불분명</a:t>
            </a:r>
            <a:endParaRPr lang="en-US" altLang="ko-KR" dirty="0">
              <a:solidFill>
                <a:schemeClr val="tx2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2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Label 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	: </a:t>
            </a:r>
            <a:r>
              <a:rPr lang="ko-KR" altLang="en-US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국내에서만 거래되는 코인 </a:t>
            </a:r>
            <a:r>
              <a:rPr lang="en-US" altLang="ko-KR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(</a:t>
            </a:r>
            <a:r>
              <a:rPr lang="ko-KR" altLang="en-US" dirty="0" err="1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김치코인</a:t>
            </a:r>
            <a:r>
              <a:rPr lang="en-US" altLang="ko-KR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	: </a:t>
            </a:r>
            <a:r>
              <a:rPr lang="ko-KR" altLang="en-US" dirty="0" err="1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김치코인은</a:t>
            </a:r>
            <a:r>
              <a:rPr lang="ko-KR" altLang="en-US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 가격의 변동성이 상대적으로 큼</a:t>
            </a:r>
            <a:endParaRPr lang="en-US" altLang="ko-KR" dirty="0">
              <a:solidFill>
                <a:schemeClr val="tx2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2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Label 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	: </a:t>
            </a:r>
            <a:r>
              <a:rPr lang="ko-KR" altLang="en-US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기관에서 인정받은 코인 </a:t>
            </a:r>
            <a:r>
              <a:rPr lang="en-US" altLang="ko-KR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(</a:t>
            </a:r>
            <a:r>
              <a:rPr lang="ko-KR" altLang="en-US" dirty="0" err="1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메이저코인</a:t>
            </a:r>
            <a:r>
              <a:rPr lang="en-US" altLang="ko-KR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	: </a:t>
            </a:r>
            <a:r>
              <a:rPr lang="ko-KR" altLang="en-US" dirty="0" err="1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메이저코인은</a:t>
            </a:r>
            <a:r>
              <a:rPr lang="ko-KR" altLang="en-US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 가격의 변동성이 상대적으로 작음</a:t>
            </a:r>
            <a:endParaRPr lang="en-US" altLang="ko-KR" dirty="0">
              <a:solidFill>
                <a:schemeClr val="tx2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2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A2DE3E-CE37-564A-B6E1-63875DED3242}"/>
              </a:ext>
            </a:extLst>
          </p:cNvPr>
          <p:cNvSpPr txBox="1"/>
          <p:nvPr/>
        </p:nvSpPr>
        <p:spPr>
          <a:xfrm>
            <a:off x="4929527" y="5366461"/>
            <a:ext cx="7262473" cy="111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전반적으로 산업별로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군집화되지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않음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주식은 산업별로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군집화됨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	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투기성 자산의 성격을 띔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가치 투자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산업 전망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X)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12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843" y="1903752"/>
            <a:ext cx="3361912" cy="3322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829B4C-89E6-B642-8B7B-6E3766A88272}"/>
              </a:ext>
            </a:extLst>
          </p:cNvPr>
          <p:cNvSpPr txBox="1"/>
          <p:nvPr/>
        </p:nvSpPr>
        <p:spPr>
          <a:xfrm flipH="1">
            <a:off x="4656843" y="1230861"/>
            <a:ext cx="470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1" spc="100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코인 시장</a:t>
            </a:r>
            <a:endParaRPr lang="en-US" altLang="ko-KR" sz="3200" b="1" spc="100" dirty="0">
              <a:solidFill>
                <a:schemeClr val="tx2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9" y="1917517"/>
            <a:ext cx="3361912" cy="32948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829B4C-89E6-B642-8B7B-6E3766A88272}"/>
              </a:ext>
            </a:extLst>
          </p:cNvPr>
          <p:cNvSpPr txBox="1"/>
          <p:nvPr/>
        </p:nvSpPr>
        <p:spPr>
          <a:xfrm flipH="1">
            <a:off x="597721" y="1230862"/>
            <a:ext cx="4127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b="1" spc="100" dirty="0">
                <a:solidFill>
                  <a:schemeClr val="tx2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주식 시장</a:t>
            </a:r>
            <a:endParaRPr lang="en-US" altLang="ko-KR" sz="3200" b="1" spc="100" dirty="0">
              <a:solidFill>
                <a:schemeClr val="tx2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9E360-08DA-1C47-A2EC-D2C714025C33}"/>
              </a:ext>
            </a:extLst>
          </p:cNvPr>
          <p:cNvSpPr txBox="1"/>
          <p:nvPr/>
        </p:nvSpPr>
        <p:spPr>
          <a:xfrm>
            <a:off x="4725032" y="5212414"/>
            <a:ext cx="3576285" cy="95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Inertia value :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56.930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89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코인 →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cluster</a:t>
            </a:r>
            <a:endParaRPr kumimoji="1" lang="ko-Kore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9E360-08DA-1C47-A2EC-D2C714025C33}"/>
              </a:ext>
            </a:extLst>
          </p:cNvPr>
          <p:cNvSpPr txBox="1"/>
          <p:nvPr/>
        </p:nvSpPr>
        <p:spPr>
          <a:xfrm>
            <a:off x="751321" y="5257584"/>
            <a:ext cx="3361911" cy="95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Inertia value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7.71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주식 →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cluster</a:t>
            </a:r>
            <a:endParaRPr kumimoji="1" lang="ko-Kore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18755" y="2207649"/>
            <a:ext cx="4166525" cy="189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Cluster </a:t>
            </a:r>
            <a:r>
              <a:rPr lang="ko-KR" altLang="en-US" sz="1600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개수가 작은 코인시장에서는</a:t>
            </a:r>
            <a:endParaRPr lang="en-US" altLang="ko-KR" sz="1600" b="1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투자의 위험 분산이 어려움</a:t>
            </a:r>
            <a:endParaRPr lang="en-US" altLang="ko-KR" sz="1600" b="1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코인들 간에 높은 양의 상관관계를 보이므로</a:t>
            </a:r>
            <a:endParaRPr lang="en-US" altLang="ko-KR" sz="1600" b="1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가격 변동 추이가 같은 방향으로 나타남</a:t>
            </a:r>
            <a:endParaRPr lang="en-US" altLang="ko-KR" sz="1600" b="1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B26649-FD42-4A88-A9BB-23ED773C417D}"/>
              </a:ext>
            </a:extLst>
          </p:cNvPr>
          <p:cNvCxnSpPr>
            <a:cxnSpLocks/>
          </p:cNvCxnSpPr>
          <p:nvPr/>
        </p:nvCxnSpPr>
        <p:spPr>
          <a:xfrm>
            <a:off x="8095129" y="2949388"/>
            <a:ext cx="24921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4CACE3-4744-0143-861A-168A496CFF87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</a:t>
            </a:r>
            <a:endParaRPr lang="ko-KR" altLang="en-US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64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2AE6EE1-E595-4578-8F9E-6354FA7A00C4}"/>
              </a:ext>
            </a:extLst>
          </p:cNvPr>
          <p:cNvCxnSpPr/>
          <p:nvPr/>
        </p:nvCxnSpPr>
        <p:spPr>
          <a:xfrm>
            <a:off x="0" y="469392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C1B60D-45EC-427E-90ED-76FBBEA743C1}"/>
              </a:ext>
            </a:extLst>
          </p:cNvPr>
          <p:cNvCxnSpPr/>
          <p:nvPr/>
        </p:nvCxnSpPr>
        <p:spPr>
          <a:xfrm>
            <a:off x="0" y="482600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97C4F2-C991-46FF-9E92-0812F1BABF59}"/>
              </a:ext>
            </a:extLst>
          </p:cNvPr>
          <p:cNvCxnSpPr/>
          <p:nvPr/>
        </p:nvCxnSpPr>
        <p:spPr>
          <a:xfrm>
            <a:off x="0" y="495808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B845F-9BBF-4549-9877-EC826A248447}"/>
              </a:ext>
            </a:extLst>
          </p:cNvPr>
          <p:cNvSpPr/>
          <p:nvPr/>
        </p:nvSpPr>
        <p:spPr>
          <a:xfrm>
            <a:off x="3810000" y="1779255"/>
            <a:ext cx="4572000" cy="71119"/>
          </a:xfrm>
          <a:prstGeom prst="rect">
            <a:avLst/>
          </a:prstGeom>
          <a:solidFill>
            <a:srgbClr val="F0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E7AB2-6E9B-47B5-82BF-5D3426563DE1}"/>
              </a:ext>
            </a:extLst>
          </p:cNvPr>
          <p:cNvSpPr txBox="1"/>
          <p:nvPr/>
        </p:nvSpPr>
        <p:spPr>
          <a:xfrm>
            <a:off x="5553230" y="1018251"/>
            <a:ext cx="1085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5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F85BB-CB94-4889-80F3-F89B19299D3F}"/>
              </a:ext>
            </a:extLst>
          </p:cNvPr>
          <p:cNvSpPr txBox="1"/>
          <p:nvPr/>
        </p:nvSpPr>
        <p:spPr>
          <a:xfrm>
            <a:off x="1015875" y="848973"/>
            <a:ext cx="2472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cs typeface="+mn-cs"/>
              </a:rPr>
              <a:t>Part 3, 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170F6-9AFB-224B-AC3D-08AD62FD3D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6" y="4097337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13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1C97F39-2D9E-4660-85BF-3D93AB0F3E76}"/>
              </a:ext>
            </a:extLst>
          </p:cNvPr>
          <p:cNvCxnSpPr>
            <a:cxnSpLocks/>
          </p:cNvCxnSpPr>
          <p:nvPr/>
        </p:nvCxnSpPr>
        <p:spPr>
          <a:xfrm>
            <a:off x="382311" y="3559865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F8912D-636C-4CE1-BA29-7285B3BD4311}"/>
              </a:ext>
            </a:extLst>
          </p:cNvPr>
          <p:cNvGrpSpPr/>
          <p:nvPr/>
        </p:nvGrpSpPr>
        <p:grpSpPr>
          <a:xfrm>
            <a:off x="420063" y="1725161"/>
            <a:ext cx="10533032" cy="1228463"/>
            <a:chOff x="1537048" y="1513659"/>
            <a:chExt cx="10533032" cy="12284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8EE741-C6C1-49C3-A15C-8890F39D8F1E}"/>
                </a:ext>
              </a:extLst>
            </p:cNvPr>
            <p:cNvSpPr txBox="1"/>
            <p:nvPr/>
          </p:nvSpPr>
          <p:spPr>
            <a:xfrm>
              <a:off x="1537048" y="15598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001</a:t>
              </a:r>
              <a:endParaRPr lang="ko-KR" altLang="en-US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E6B35E-A3DF-4ADB-BF6A-4AB1FDC7CC20}"/>
                </a:ext>
              </a:extLst>
            </p:cNvPr>
            <p:cNvSpPr txBox="1"/>
            <p:nvPr/>
          </p:nvSpPr>
          <p:spPr>
            <a:xfrm>
              <a:off x="2387653" y="155982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&gt;&gt;</a:t>
              </a:r>
              <a:endParaRPr lang="ko-KR" altLang="en-US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3C6971-B5C7-46C6-96DE-F8E60415741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아파트 자산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ADC2CB-3028-48CF-9322-1CFFB330DE19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회귀분석 </a:t>
              </a:r>
              <a:r>
                <a:rPr lang="en-US" altLang="ko-KR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– 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가계대출</a:t>
              </a:r>
              <a:r>
                <a:rPr lang="en-US" altLang="ko-KR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 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소비자물가지수</a:t>
              </a:r>
              <a:r>
                <a:rPr lang="en-US" altLang="ko-KR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 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가계소득</a:t>
              </a:r>
              <a:r>
                <a:rPr lang="en-US" altLang="ko-KR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 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통화량 변수의 영향이 큼</a:t>
              </a:r>
              <a:endParaRPr lang="en-US" altLang="ko-KR" sz="1600" spc="-150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LSTM – 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변수를 모두 넣고</a:t>
              </a:r>
              <a:r>
                <a:rPr lang="en-US" altLang="ko-KR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 3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단위 기간으로 모델링한 것이 가장 설명력이 큼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AFBD61-D793-4FC9-AF8B-E45F45A9E71A}"/>
              </a:ext>
            </a:extLst>
          </p:cNvPr>
          <p:cNvGrpSpPr/>
          <p:nvPr/>
        </p:nvGrpSpPr>
        <p:grpSpPr>
          <a:xfrm>
            <a:off x="420063" y="4166107"/>
            <a:ext cx="10533032" cy="1199289"/>
            <a:chOff x="1537048" y="1513659"/>
            <a:chExt cx="10533032" cy="11992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CFEA5D-1A6F-473D-91E1-120D6A5B7807}"/>
                </a:ext>
              </a:extLst>
            </p:cNvPr>
            <p:cNvSpPr txBox="1"/>
            <p:nvPr/>
          </p:nvSpPr>
          <p:spPr>
            <a:xfrm>
              <a:off x="1537048" y="15598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002</a:t>
              </a:r>
              <a:endParaRPr lang="ko-KR" altLang="en-US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49AD9D-DF17-401A-9806-D96A79D9C7F0}"/>
                </a:ext>
              </a:extLst>
            </p:cNvPr>
            <p:cNvSpPr txBox="1"/>
            <p:nvPr/>
          </p:nvSpPr>
          <p:spPr>
            <a:xfrm>
              <a:off x="2387653" y="155982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&gt;&gt;</a:t>
              </a:r>
              <a:endParaRPr lang="ko-KR" altLang="en-US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759786-5762-4CFA-9B29-A79FBFEC7A16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가상 화폐 </a:t>
              </a:r>
              <a:r>
                <a:rPr lang="en-US" altLang="ko-KR" sz="240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/ </a:t>
              </a:r>
              <a:r>
                <a:rPr lang="ko-KR" altLang="en-US" sz="240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주식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A9BAC9-D344-4374-B0F4-50B085C952A0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65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LSTM – 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아파트 모델링과 비교했을 때</a:t>
              </a:r>
              <a:r>
                <a:rPr lang="en-US" altLang="ko-KR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 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설명력이 좀 더 높음</a:t>
              </a:r>
              <a:endParaRPr lang="en-US" altLang="ko-KR" sz="1600" spc="-150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K-means – cluster 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개수를 보아</a:t>
              </a:r>
              <a:r>
                <a:rPr lang="en-US" altLang="ko-KR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 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주식 시장보다 코인 시장에서의 위험 분산이 어려움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D62817-BB7C-7044-9D22-8DB008BC03EB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79616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1C97F39-2D9E-4660-85BF-3D93AB0F3E76}"/>
              </a:ext>
            </a:extLst>
          </p:cNvPr>
          <p:cNvCxnSpPr>
            <a:cxnSpLocks/>
          </p:cNvCxnSpPr>
          <p:nvPr/>
        </p:nvCxnSpPr>
        <p:spPr>
          <a:xfrm>
            <a:off x="372151" y="294640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3CB20BF-9809-487C-BB39-3212B8AD6CE4}"/>
              </a:ext>
            </a:extLst>
          </p:cNvPr>
          <p:cNvCxnSpPr>
            <a:cxnSpLocks/>
          </p:cNvCxnSpPr>
          <p:nvPr/>
        </p:nvCxnSpPr>
        <p:spPr>
          <a:xfrm>
            <a:off x="372151" y="479721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F8912D-636C-4CE1-BA29-7285B3BD4311}"/>
              </a:ext>
            </a:extLst>
          </p:cNvPr>
          <p:cNvGrpSpPr/>
          <p:nvPr/>
        </p:nvGrpSpPr>
        <p:grpSpPr>
          <a:xfrm>
            <a:off x="409903" y="1300299"/>
            <a:ext cx="10533032" cy="1228463"/>
            <a:chOff x="1537048" y="1513659"/>
            <a:chExt cx="10533032" cy="12284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8EE741-C6C1-49C3-A15C-8890F39D8F1E}"/>
                </a:ext>
              </a:extLst>
            </p:cNvPr>
            <p:cNvSpPr txBox="1"/>
            <p:nvPr/>
          </p:nvSpPr>
          <p:spPr>
            <a:xfrm>
              <a:off x="1537048" y="15598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001</a:t>
              </a:r>
              <a:endParaRPr lang="ko-KR" altLang="en-US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E6B35E-A3DF-4ADB-BF6A-4AB1FDC7CC20}"/>
                </a:ext>
              </a:extLst>
            </p:cNvPr>
            <p:cNvSpPr txBox="1"/>
            <p:nvPr/>
          </p:nvSpPr>
          <p:spPr>
            <a:xfrm>
              <a:off x="2387653" y="155982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&gt;&gt;</a:t>
              </a:r>
              <a:endParaRPr lang="ko-KR" altLang="en-US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3C6971-B5C7-46C6-96DE-F8E60415741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 수집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ADC2CB-3028-48CF-9322-1CFFB330DE19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>
                  <a:latin typeface="NanumGothic" panose="020D0604000000000000" pitchFamily="50" charset="-127"/>
                  <a:ea typeface="NanumGothic" panose="020D0604000000000000" pitchFamily="50" charset="-127"/>
                </a:rPr>
                <a:t>미시 변수 자료 수집의 어려움</a:t>
              </a:r>
              <a:endParaRPr lang="en-US" altLang="ko-KR" sz="1600" dirty="0"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50" charset="-127"/>
                  <a:ea typeface="NanumGothic" panose="020D0604000000000000" pitchFamily="50" charset="-127"/>
                </a:rPr>
                <a:t>아파트 정책의 </a:t>
              </a:r>
              <a:r>
                <a:rPr lang="ko-KR" altLang="en-US" sz="1600" spc="-150" dirty="0" err="1">
                  <a:solidFill>
                    <a:schemeClr val="accent6"/>
                  </a:solidFill>
                  <a:latin typeface="NanumGothic" panose="020D0604000000000000" pitchFamily="50" charset="-127"/>
                  <a:ea typeface="NanumGothic" panose="020D0604000000000000" pitchFamily="50" charset="-127"/>
                </a:rPr>
                <a:t>변수화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50" charset="-127"/>
                  <a:ea typeface="NanumGothic" panose="020D0604000000000000" pitchFamily="50" charset="-127"/>
                </a:rPr>
                <a:t> 어려움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AFBD61-D793-4FC9-AF8B-E45F45A9E71A}"/>
              </a:ext>
            </a:extLst>
          </p:cNvPr>
          <p:cNvGrpSpPr/>
          <p:nvPr/>
        </p:nvGrpSpPr>
        <p:grpSpPr>
          <a:xfrm>
            <a:off x="409903" y="3121078"/>
            <a:ext cx="10533032" cy="1203841"/>
            <a:chOff x="1537048" y="1513659"/>
            <a:chExt cx="10533032" cy="12038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CFEA5D-1A6F-473D-91E1-120D6A5B7807}"/>
                </a:ext>
              </a:extLst>
            </p:cNvPr>
            <p:cNvSpPr txBox="1"/>
            <p:nvPr/>
          </p:nvSpPr>
          <p:spPr>
            <a:xfrm>
              <a:off x="1537048" y="15598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002</a:t>
              </a:r>
              <a:endParaRPr lang="ko-KR" altLang="en-US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49AD9D-DF17-401A-9806-D96A79D9C7F0}"/>
                </a:ext>
              </a:extLst>
            </p:cNvPr>
            <p:cNvSpPr txBox="1"/>
            <p:nvPr/>
          </p:nvSpPr>
          <p:spPr>
            <a:xfrm>
              <a:off x="2387653" y="155982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&gt;&gt;</a:t>
              </a:r>
              <a:endParaRPr lang="ko-KR" altLang="en-US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759786-5762-4CFA-9B29-A79FBFEC7A16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 전처리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A9BAC9-D344-4374-B0F4-50B085C952A0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ko-KR" sz="1600" dirty="0" err="1">
                  <a:latin typeface="NanumGothic" panose="020D0604000000000000" pitchFamily="50" charset="-127"/>
                  <a:ea typeface="NanumGothic" panose="020D0604000000000000" pitchFamily="50" charset="-127"/>
                </a:rPr>
                <a:t>데이터</a:t>
              </a:r>
              <a:r>
                <a:rPr lang="ko-KR" altLang="en-US" sz="1600" dirty="0" err="1">
                  <a:latin typeface="NanumGothic" panose="020D0604000000000000" pitchFamily="50" charset="-127"/>
                  <a:ea typeface="NanumGothic" panose="020D0604000000000000" pitchFamily="50" charset="-127"/>
                </a:rPr>
                <a:t>마다</a:t>
              </a:r>
              <a:r>
                <a:rPr lang="en-US" altLang="ko-KR" sz="1600" dirty="0">
                  <a:latin typeface="NanumGothic" panose="020D0604000000000000" pitchFamily="50" charset="-127"/>
                  <a:ea typeface="NanumGothic" panose="020D0604000000000000" pitchFamily="50" charset="-127"/>
                </a:rPr>
                <a:t> </a:t>
              </a:r>
              <a:r>
                <a:rPr lang="ko-KR" altLang="en-US" sz="1600" dirty="0">
                  <a:latin typeface="NanumGothic" panose="020D0604000000000000" pitchFamily="50" charset="-127"/>
                  <a:ea typeface="NanumGothic" panose="020D0604000000000000" pitchFamily="50" charset="-127"/>
                </a:rPr>
                <a:t>기간과 단위가</a:t>
              </a:r>
              <a:r>
                <a:rPr lang="en-US" altLang="ko-KR" sz="1600" dirty="0">
                  <a:latin typeface="NanumGothic" panose="020D0604000000000000" pitchFamily="50" charset="-127"/>
                  <a:ea typeface="NanumGothic" panose="020D0604000000000000" pitchFamily="50" charset="-127"/>
                </a:rPr>
                <a:t> </a:t>
              </a:r>
              <a:r>
                <a:rPr lang="ko-KR" altLang="en-US" sz="1600" dirty="0">
                  <a:latin typeface="NanumGothic" panose="020D0604000000000000" pitchFamily="50" charset="-127"/>
                  <a:ea typeface="NanumGothic" panose="020D0604000000000000" pitchFamily="50" charset="-127"/>
                </a:rPr>
                <a:t>다름</a:t>
              </a:r>
              <a:endParaRPr lang="en-US" altLang="ko-KR" sz="1600" dirty="0"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dirty="0" err="1">
                  <a:latin typeface="NanumGothic" panose="020D0604000000000000" pitchFamily="50" charset="-127"/>
                  <a:ea typeface="NanumGothic" panose="020D0604000000000000" pitchFamily="50" charset="-127"/>
                </a:rPr>
                <a:t>결측치</a:t>
              </a:r>
              <a:r>
                <a:rPr lang="ko-KR" altLang="en-US" sz="1600" dirty="0">
                  <a:latin typeface="NanumGothic" panose="020D0604000000000000" pitchFamily="50" charset="-127"/>
                  <a:ea typeface="NanumGothic" panose="020D0604000000000000" pitchFamily="50" charset="-127"/>
                </a:rPr>
                <a:t> 처리의 어려움</a:t>
              </a:r>
              <a:endParaRPr lang="en-US" altLang="ko-KR" sz="1600" dirty="0"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DB66DDB-B8D6-4205-A7CF-52BB38C2BE02}"/>
              </a:ext>
            </a:extLst>
          </p:cNvPr>
          <p:cNvGrpSpPr/>
          <p:nvPr/>
        </p:nvGrpSpPr>
        <p:grpSpPr>
          <a:xfrm>
            <a:off x="409903" y="4982497"/>
            <a:ext cx="10533032" cy="1203841"/>
            <a:chOff x="1537048" y="1513659"/>
            <a:chExt cx="10533032" cy="12038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1BEED-9E76-46D7-A06F-9647F54F4E3F}"/>
                </a:ext>
              </a:extLst>
            </p:cNvPr>
            <p:cNvSpPr txBox="1"/>
            <p:nvPr/>
          </p:nvSpPr>
          <p:spPr>
            <a:xfrm>
              <a:off x="1537048" y="1559825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003</a:t>
              </a:r>
              <a:endParaRPr lang="ko-KR" altLang="en-US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EA0588-82EA-46B5-BA40-CC314AE5C0DE}"/>
                </a:ext>
              </a:extLst>
            </p:cNvPr>
            <p:cNvSpPr txBox="1"/>
            <p:nvPr/>
          </p:nvSpPr>
          <p:spPr>
            <a:xfrm>
              <a:off x="2387653" y="155982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&gt;&gt;</a:t>
              </a:r>
              <a:endParaRPr lang="ko-KR" altLang="en-US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0AFF35-0F95-42E4-B6AC-5302F7CE2B12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LSTM </a:t>
              </a:r>
              <a:r>
                <a:rPr lang="ko-KR" altLang="en-US" sz="240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모델링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AF7684-3310-41FA-9BEE-6024F9BE1229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 err="1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데이터마다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적합한 </a:t>
              </a:r>
              <a:r>
                <a:rPr lang="en-US" altLang="ko-KR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LSTM </a:t>
              </a: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모델 선정의 어려움</a:t>
              </a:r>
              <a:endParaRPr lang="en-US" altLang="ko-KR" sz="1600" spc="-150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accent6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부족한 이론 지식으로 인한 코드 작성의 어려움</a:t>
              </a:r>
              <a:endParaRPr lang="en-US" altLang="ko-KR" sz="1600" spc="-150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48BC1DC-D90D-C648-BDE4-8DCC1C072753}"/>
              </a:ext>
            </a:extLst>
          </p:cNvPr>
          <p:cNvSpPr txBox="1"/>
          <p:nvPr/>
        </p:nvSpPr>
        <p:spPr>
          <a:xfrm flipH="1">
            <a:off x="425202" y="380720"/>
            <a:ext cx="567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문제점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한계</a:t>
            </a:r>
          </a:p>
        </p:txBody>
      </p:sp>
    </p:spTree>
    <p:extLst>
      <p:ext uri="{BB962C8B-B14F-4D97-AF65-F5344CB8AC3E}">
        <p14:creationId xmlns:p14="http://schemas.microsoft.com/office/powerpoint/2010/main" val="7465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E0315E-D578-44D3-83D2-762160732F7E}"/>
              </a:ext>
            </a:extLst>
          </p:cNvPr>
          <p:cNvSpPr/>
          <p:nvPr/>
        </p:nvSpPr>
        <p:spPr>
          <a:xfrm>
            <a:off x="0" y="0"/>
            <a:ext cx="12192000" cy="943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   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출처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89C21E9-7B23-C946-AA76-96C1BDE002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63" y="5217902"/>
            <a:ext cx="2973043" cy="624261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7F0799BA-AE57-F34A-AE8D-C3264436BD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525" y="3876353"/>
            <a:ext cx="4156889" cy="7073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0F87C4F-DD71-774C-AE5B-EB912D8577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0" y="4062809"/>
            <a:ext cx="1900113" cy="75244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E813026-E00C-5746-B70A-404B9FCB5EF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67" y="5592597"/>
            <a:ext cx="1439605" cy="499133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8BD31BF1-B4BA-244D-8477-403379D22858}"/>
              </a:ext>
            </a:extLst>
          </p:cNvPr>
          <p:cNvGraphicFramePr>
            <a:graphicFrameLocks noGrp="1"/>
          </p:cNvGraphicFramePr>
          <p:nvPr/>
        </p:nvGraphicFramePr>
        <p:xfrm>
          <a:off x="386125" y="1245561"/>
          <a:ext cx="11532072" cy="2430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658">
                  <a:extLst>
                    <a:ext uri="{9D8B030D-6E8A-4147-A177-3AD203B41FA5}">
                      <a16:colId xmlns:a16="http://schemas.microsoft.com/office/drawing/2014/main" val="1659543748"/>
                    </a:ext>
                  </a:extLst>
                </a:gridCol>
                <a:gridCol w="9934414">
                  <a:extLst>
                    <a:ext uri="{9D8B030D-6E8A-4147-A177-3AD203B41FA5}">
                      <a16:colId xmlns:a16="http://schemas.microsoft.com/office/drawing/2014/main" val="3229361183"/>
                    </a:ext>
                  </a:extLst>
                </a:gridCol>
              </a:tblGrid>
              <a:tr h="327536"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kumimoji="1" lang="ko-Kore-KR" altLang="en-US" sz="20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템플릿</a:t>
                      </a:r>
                      <a:endParaRPr lang="ko-Kore-KR" altLang="en-US" sz="20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https://</a:t>
                      </a:r>
                      <a:r>
                        <a:rPr kumimoji="1" lang="en" altLang="ko-KR" sz="1700" b="0" dirty="0" err="1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yusaebyeol.blogspot.com</a:t>
                      </a:r>
                      <a:r>
                        <a:rPr kumimoji="1" lang="en" altLang="ko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/</a:t>
                      </a:r>
                      <a:endParaRPr kumimoji="1" lang="en-US" altLang="ko-Kore-KR" sz="1700" b="0" dirty="0">
                        <a:solidFill>
                          <a:schemeClr val="bg1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Big Caslon Medium" panose="02000603090000020003" pitchFamily="2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695130"/>
                  </a:ext>
                </a:extLst>
              </a:tr>
              <a:tr h="261786"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ko-Kore-KR" altLang="en-US" sz="20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이미지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https://</a:t>
                      </a:r>
                      <a:r>
                        <a:rPr kumimoji="1" lang="en-US" altLang="ko-KR" sz="1700" b="0" dirty="0" err="1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www.flaticon.com</a:t>
                      </a:r>
                      <a:r>
                        <a:rPr kumimoji="1" lang="en-US" altLang="ko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/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361127"/>
                  </a:ext>
                </a:extLst>
              </a:tr>
              <a:tr h="313248"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endParaRPr lang="ko-Kore-KR" altLang="en-US" sz="20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http://</a:t>
                      </a:r>
                      <a:r>
                        <a:rPr kumimoji="1" lang="en-US" altLang="ko-Kore-KR" sz="1700" b="0" dirty="0" err="1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dprogrammer.org</a:t>
                      </a:r>
                      <a:r>
                        <a:rPr kumimoji="1" lang="en-US" altLang="ko-Kore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/</a:t>
                      </a:r>
                      <a:r>
                        <a:rPr kumimoji="1" lang="en-US" altLang="ko-Kore-KR" sz="1700" b="0" dirty="0" err="1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rnn-lstm-gru</a:t>
                      </a:r>
                      <a:r>
                        <a:rPr kumimoji="1" lang="en-US" altLang="ko-Kore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/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25270"/>
                  </a:ext>
                </a:extLst>
              </a:tr>
              <a:tr h="313248"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endParaRPr lang="ko-Kore-KR" altLang="en-US" sz="20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https://</a:t>
                      </a:r>
                      <a:r>
                        <a:rPr kumimoji="1" lang="en-US" altLang="ko-Kore-KR" sz="1700" b="0" dirty="0" err="1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ci.apache.org</a:t>
                      </a:r>
                      <a:r>
                        <a:rPr kumimoji="1" lang="en-US" altLang="ko-Kore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/projects/</a:t>
                      </a:r>
                      <a:r>
                        <a:rPr kumimoji="1" lang="en-US" altLang="ko-Kore-KR" sz="1700" b="0" dirty="0" err="1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flink</a:t>
                      </a:r>
                      <a:r>
                        <a:rPr kumimoji="1" lang="en-US" altLang="ko-Kore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/flink-docs-release-1.12/</a:t>
                      </a:r>
                      <a:r>
                        <a:rPr kumimoji="1" lang="en-US" altLang="ko-Kore-KR" sz="1700" b="0" dirty="0" err="1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zh</a:t>
                      </a:r>
                      <a:r>
                        <a:rPr kumimoji="1" lang="en-US" altLang="ko-Kore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/dev/stream/operators/</a:t>
                      </a:r>
                      <a:r>
                        <a:rPr kumimoji="1" lang="en-US" altLang="ko-Kore-KR" sz="1700" b="0" dirty="0" err="1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windows.html</a:t>
                      </a:r>
                      <a:endParaRPr kumimoji="1" lang="en-US" altLang="ko-Kore-KR" sz="1700" b="0" dirty="0">
                        <a:solidFill>
                          <a:schemeClr val="bg1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Big Caslon Medium" panose="02000603090000020003" pitchFamily="2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028392"/>
                  </a:ext>
                </a:extLst>
              </a:tr>
              <a:tr h="313248"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endParaRPr lang="ko-Kore-KR" altLang="en-US" sz="2000" b="0" i="0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ore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https://</a:t>
                      </a:r>
                      <a:r>
                        <a:rPr kumimoji="1" lang="en-US" altLang="ko-Kore-KR" sz="1700" b="0" dirty="0" err="1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bioinformaticsandme.tistory.com</a:t>
                      </a:r>
                      <a:r>
                        <a:rPr kumimoji="1" lang="en-US" altLang="ko-Kore-KR" sz="1700" b="0" dirty="0">
                          <a:solidFill>
                            <a:schemeClr val="bg1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Big Caslon Medium" panose="02000603090000020003" pitchFamily="2" charset="-79"/>
                        </a:rPr>
                        <a:t>/290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690687"/>
                  </a:ext>
                </a:extLst>
              </a:tr>
              <a:tr h="448877"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§"/>
                      </a:pPr>
                      <a:r>
                        <a:rPr lang="ko-Kore-KR" altLang="en-US" sz="20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800" b="0" i="0" dirty="0">
                        <a:solidFill>
                          <a:schemeClr val="bg1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2468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950CA88-4007-A548-BDEA-72FB5E6D28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75" y="5057769"/>
            <a:ext cx="3039285" cy="11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5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FD93DFA-62B1-4D72-BEF2-CB395C2C1753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437CD5-4F7B-4C9A-8256-51E670716B04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DFC3B5"/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F85BF7-4A8E-41B4-88CE-386A82E7A38C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DFC3B5"/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」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6F85BB-CB94-4889-80F3-F89B19299D3F}"/>
              </a:ext>
            </a:extLst>
          </p:cNvPr>
          <p:cNvSpPr txBox="1"/>
          <p:nvPr/>
        </p:nvSpPr>
        <p:spPr>
          <a:xfrm>
            <a:off x="4424709" y="2829178"/>
            <a:ext cx="3438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9417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50092A-3290-7B4A-ABA2-A70FC722D343}"/>
              </a:ext>
            </a:extLst>
          </p:cNvPr>
          <p:cNvGrpSpPr/>
          <p:nvPr/>
        </p:nvGrpSpPr>
        <p:grpSpPr>
          <a:xfrm>
            <a:off x="525079" y="1767840"/>
            <a:ext cx="11170711" cy="714377"/>
            <a:chOff x="525079" y="1767841"/>
            <a:chExt cx="11170711" cy="428214"/>
          </a:xfrm>
        </p:grpSpPr>
        <p:sp>
          <p:nvSpPr>
            <p:cNvPr id="37" name="오각형 5">
              <a:extLst>
                <a:ext uri="{FF2B5EF4-FFF2-40B4-BE49-F238E27FC236}">
                  <a16:creationId xmlns:a16="http://schemas.microsoft.com/office/drawing/2014/main" id="{C41E0920-96AF-4AA6-A790-BD2EC82AA850}"/>
                </a:ext>
              </a:extLst>
            </p:cNvPr>
            <p:cNvSpPr/>
            <p:nvPr/>
          </p:nvSpPr>
          <p:spPr>
            <a:xfrm>
              <a:off x="8518259" y="1767841"/>
              <a:ext cx="3177531" cy="42821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0DE251-8CE2-40E0-B004-DB8AE909E4BF}"/>
                </a:ext>
              </a:extLst>
            </p:cNvPr>
            <p:cNvSpPr txBox="1"/>
            <p:nvPr/>
          </p:nvSpPr>
          <p:spPr>
            <a:xfrm>
              <a:off x="9572261" y="1823651"/>
              <a:ext cx="1069524" cy="295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b="1" spc="-15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모델링</a:t>
              </a:r>
            </a:p>
          </p:txBody>
        </p:sp>
        <p:sp>
          <p:nvSpPr>
            <p:cNvPr id="38" name="오각형 4">
              <a:extLst>
                <a:ext uri="{FF2B5EF4-FFF2-40B4-BE49-F238E27FC236}">
                  <a16:creationId xmlns:a16="http://schemas.microsoft.com/office/drawing/2014/main" id="{B2E3663E-2553-4F38-8D8A-5D12A64A47ED}"/>
                </a:ext>
              </a:extLst>
            </p:cNvPr>
            <p:cNvSpPr/>
            <p:nvPr/>
          </p:nvSpPr>
          <p:spPr>
            <a:xfrm>
              <a:off x="5863558" y="1767842"/>
              <a:ext cx="3177531" cy="428212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600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6B0865-5133-4303-A7E2-47151E702872}"/>
                </a:ext>
              </a:extLst>
            </p:cNvPr>
            <p:cNvSpPr txBox="1"/>
            <p:nvPr/>
          </p:nvSpPr>
          <p:spPr>
            <a:xfrm>
              <a:off x="6585739" y="1825793"/>
              <a:ext cx="1733167" cy="295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b="1" spc="-15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 분석</a:t>
              </a:r>
            </a:p>
          </p:txBody>
        </p:sp>
        <p:sp>
          <p:nvSpPr>
            <p:cNvPr id="20" name="오각형 4">
              <a:extLst>
                <a:ext uri="{FF2B5EF4-FFF2-40B4-BE49-F238E27FC236}">
                  <a16:creationId xmlns:a16="http://schemas.microsoft.com/office/drawing/2014/main" id="{15FE3A67-DD96-BF4A-9C6C-3CE424CA65D5}"/>
                </a:ext>
              </a:extLst>
            </p:cNvPr>
            <p:cNvSpPr/>
            <p:nvPr/>
          </p:nvSpPr>
          <p:spPr>
            <a:xfrm>
              <a:off x="3050879" y="1767843"/>
              <a:ext cx="3256519" cy="428212"/>
            </a:xfrm>
            <a:prstGeom prst="homePlate">
              <a:avLst/>
            </a:prstGeom>
            <a:solidFill>
              <a:srgbClr val="DFC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600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9" name="오각형 3">
              <a:extLst>
                <a:ext uri="{FF2B5EF4-FFF2-40B4-BE49-F238E27FC236}">
                  <a16:creationId xmlns:a16="http://schemas.microsoft.com/office/drawing/2014/main" id="{F4F4102B-9FBD-4CB3-931D-3E997D7B35F1}"/>
                </a:ext>
              </a:extLst>
            </p:cNvPr>
            <p:cNvSpPr/>
            <p:nvPr/>
          </p:nvSpPr>
          <p:spPr>
            <a:xfrm>
              <a:off x="525079" y="1767842"/>
              <a:ext cx="2920783" cy="428212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D60A3E-BBAE-479A-A0D8-38DED40E170B}"/>
                </a:ext>
              </a:extLst>
            </p:cNvPr>
            <p:cNvSpPr txBox="1"/>
            <p:nvPr/>
          </p:nvSpPr>
          <p:spPr>
            <a:xfrm>
              <a:off x="625170" y="1823651"/>
              <a:ext cx="2355398" cy="295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b="1" spc="-15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 수집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BE4853-6A75-1A44-9284-9671D17851B1}"/>
                </a:ext>
              </a:extLst>
            </p:cNvPr>
            <p:cNvSpPr txBox="1"/>
            <p:nvPr/>
          </p:nvSpPr>
          <p:spPr>
            <a:xfrm>
              <a:off x="3667658" y="1823651"/>
              <a:ext cx="2028119" cy="295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b="1" spc="-15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 전처리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238BAC7-436C-C649-AFDE-8267CC6A32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92" y="3429000"/>
            <a:ext cx="1587949" cy="15879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6C970C-0184-B944-B611-1B03D13FD2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96" y="3429000"/>
            <a:ext cx="1611454" cy="16114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56606C-9BD0-3C47-BDDF-1624D65F2B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48" y="3439614"/>
            <a:ext cx="1407518" cy="14075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BD71B9-09D1-5B44-8087-74ECD2E708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48" y="3349398"/>
            <a:ext cx="1587950" cy="15879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568B2D-1B77-FD43-B186-B62972C83326}"/>
              </a:ext>
            </a:extLst>
          </p:cNvPr>
          <p:cNvSpPr txBox="1"/>
          <p:nvPr/>
        </p:nvSpPr>
        <p:spPr>
          <a:xfrm flipH="1">
            <a:off x="425202" y="380720"/>
            <a:ext cx="3498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과정</a:t>
            </a:r>
          </a:p>
        </p:txBody>
      </p:sp>
    </p:spTree>
    <p:extLst>
      <p:ext uri="{BB962C8B-B14F-4D97-AF65-F5344CB8AC3E}">
        <p14:creationId xmlns:p14="http://schemas.microsoft.com/office/powerpoint/2010/main" val="29083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6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2AE6EE1-E595-4578-8F9E-6354FA7A00C4}"/>
              </a:ext>
            </a:extLst>
          </p:cNvPr>
          <p:cNvCxnSpPr/>
          <p:nvPr/>
        </p:nvCxnSpPr>
        <p:spPr>
          <a:xfrm>
            <a:off x="0" y="469392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C1B60D-45EC-427E-90ED-76FBBEA743C1}"/>
              </a:ext>
            </a:extLst>
          </p:cNvPr>
          <p:cNvCxnSpPr/>
          <p:nvPr/>
        </p:nvCxnSpPr>
        <p:spPr>
          <a:xfrm>
            <a:off x="0" y="482600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97C4F2-C991-46FF-9E92-0812F1BABF59}"/>
              </a:ext>
            </a:extLst>
          </p:cNvPr>
          <p:cNvCxnSpPr/>
          <p:nvPr/>
        </p:nvCxnSpPr>
        <p:spPr>
          <a:xfrm>
            <a:off x="0" y="4958080"/>
            <a:ext cx="609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B845F-9BBF-4549-9877-EC826A248447}"/>
              </a:ext>
            </a:extLst>
          </p:cNvPr>
          <p:cNvSpPr/>
          <p:nvPr/>
        </p:nvSpPr>
        <p:spPr>
          <a:xfrm>
            <a:off x="3810000" y="1779255"/>
            <a:ext cx="4572000" cy="71119"/>
          </a:xfrm>
          <a:prstGeom prst="rect">
            <a:avLst/>
          </a:prstGeom>
          <a:solidFill>
            <a:srgbClr val="F08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E7AB2-6E9B-47B5-82BF-5D3426563DE1}"/>
              </a:ext>
            </a:extLst>
          </p:cNvPr>
          <p:cNvSpPr txBox="1"/>
          <p:nvPr/>
        </p:nvSpPr>
        <p:spPr>
          <a:xfrm>
            <a:off x="3898926" y="1018251"/>
            <a:ext cx="4394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아파트 가격과 거시 변수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F85BB-CB94-4889-80F3-F89B19299D3F}"/>
              </a:ext>
            </a:extLst>
          </p:cNvPr>
          <p:cNvSpPr txBox="1"/>
          <p:nvPr/>
        </p:nvSpPr>
        <p:spPr>
          <a:xfrm>
            <a:off x="1015875" y="848973"/>
            <a:ext cx="2472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1, 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405045-B340-2F41-AAA4-8793081B1F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219513"/>
            <a:ext cx="1653824" cy="1653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711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D6D992-04CE-4256-BCD6-DDCB997A2F24}"/>
              </a:ext>
            </a:extLst>
          </p:cNvPr>
          <p:cNvCxnSpPr>
            <a:cxnSpLocks/>
          </p:cNvCxnSpPr>
          <p:nvPr/>
        </p:nvCxnSpPr>
        <p:spPr>
          <a:xfrm>
            <a:off x="600075" y="1432194"/>
            <a:ext cx="1077211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CCF0B9C-A35E-4048-8E2B-8D77386E9696}"/>
              </a:ext>
            </a:extLst>
          </p:cNvPr>
          <p:cNvCxnSpPr>
            <a:cxnSpLocks/>
          </p:cNvCxnSpPr>
          <p:nvPr/>
        </p:nvCxnSpPr>
        <p:spPr>
          <a:xfrm>
            <a:off x="582059" y="6217512"/>
            <a:ext cx="1077211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435FD2-F47D-344E-9A93-B4BF89E972DE}"/>
              </a:ext>
            </a:extLst>
          </p:cNvPr>
          <p:cNvGrpSpPr/>
          <p:nvPr/>
        </p:nvGrpSpPr>
        <p:grpSpPr>
          <a:xfrm>
            <a:off x="729739" y="3510489"/>
            <a:ext cx="3347715" cy="749308"/>
            <a:chOff x="679320" y="1724444"/>
            <a:chExt cx="2995645" cy="71586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4FB2A4-DE6D-4476-A9DB-6F6337824F83}"/>
                </a:ext>
              </a:extLst>
            </p:cNvPr>
            <p:cNvSpPr/>
            <p:nvPr/>
          </p:nvSpPr>
          <p:spPr>
            <a:xfrm>
              <a:off x="679320" y="1724444"/>
              <a:ext cx="2955142" cy="588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F46B59-6517-4A22-80A9-8BC4A6462111}"/>
                </a:ext>
              </a:extLst>
            </p:cNvPr>
            <p:cNvSpPr txBox="1"/>
            <p:nvPr/>
          </p:nvSpPr>
          <p:spPr>
            <a:xfrm>
              <a:off x="719823" y="1852229"/>
              <a:ext cx="2955142" cy="588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국토교통부</a:t>
              </a:r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17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실거래가</a:t>
              </a:r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17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공개시스템</a:t>
              </a:r>
              <a:endParaRPr lang="en-US" altLang="ko-KR" sz="17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endParaRPr lang="ko-KR" altLang="en-US" sz="1700" spc="-150" dirty="0">
                <a:solidFill>
                  <a:schemeClr val="accent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4EB2D91-08E0-9849-A18C-9942D643AF81}"/>
              </a:ext>
            </a:extLst>
          </p:cNvPr>
          <p:cNvSpPr txBox="1"/>
          <p:nvPr/>
        </p:nvSpPr>
        <p:spPr>
          <a:xfrm>
            <a:off x="4123628" y="3630060"/>
            <a:ext cx="3358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전국 </a:t>
            </a:r>
            <a:r>
              <a:rPr kumimoji="1" lang="ko-Kore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아파트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실거래가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㎡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당 가격 평균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74FD79-F451-124F-B650-C2E879CB618E}"/>
              </a:ext>
            </a:extLst>
          </p:cNvPr>
          <p:cNvSpPr/>
          <p:nvPr/>
        </p:nvSpPr>
        <p:spPr>
          <a:xfrm>
            <a:off x="4122718" y="4666224"/>
            <a:ext cx="7208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가계소비지출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가계대출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소득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총 저축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주택시장 소비심리지수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F44DC7-687A-2546-A68B-D79317FB09EB}"/>
              </a:ext>
            </a:extLst>
          </p:cNvPr>
          <p:cNvSpPr txBox="1"/>
          <p:nvPr/>
        </p:nvSpPr>
        <p:spPr>
          <a:xfrm flipH="1">
            <a:off x="420062" y="234176"/>
            <a:ext cx="7352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1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수집</a:t>
            </a:r>
            <a:endParaRPr lang="en-US" altLang="ko-KR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BA7DE8-280E-BC46-B86A-5F57394D4FB0}"/>
              </a:ext>
            </a:extLst>
          </p:cNvPr>
          <p:cNvSpPr/>
          <p:nvPr/>
        </p:nvSpPr>
        <p:spPr>
          <a:xfrm>
            <a:off x="4145352" y="5612798"/>
            <a:ext cx="7208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기준금리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소비자물가지수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코스피 지수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미국기준금리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채권금리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통화량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1815E1-2DA0-A840-8FD4-F2BF54581CF1}"/>
              </a:ext>
            </a:extLst>
          </p:cNvPr>
          <p:cNvGrpSpPr/>
          <p:nvPr/>
        </p:nvGrpSpPr>
        <p:grpSpPr>
          <a:xfrm>
            <a:off x="729739" y="4514567"/>
            <a:ext cx="3621673" cy="735415"/>
            <a:chOff x="679320" y="1724444"/>
            <a:chExt cx="3240792" cy="70259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5EB806-F391-5D48-9049-4A3975C09DE5}"/>
                </a:ext>
              </a:extLst>
            </p:cNvPr>
            <p:cNvSpPr/>
            <p:nvPr/>
          </p:nvSpPr>
          <p:spPr>
            <a:xfrm>
              <a:off x="679320" y="1724444"/>
              <a:ext cx="2955142" cy="588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EADE64-CA7B-6948-AE7F-27FB92F24B6C}"/>
                </a:ext>
              </a:extLst>
            </p:cNvPr>
            <p:cNvSpPr txBox="1"/>
            <p:nvPr/>
          </p:nvSpPr>
          <p:spPr>
            <a:xfrm>
              <a:off x="964970" y="1838956"/>
              <a:ext cx="2955142" cy="588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통계청 </a:t>
              </a:r>
              <a:r>
                <a:rPr lang="en-US" altLang="ko-KR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KOSIS</a:t>
              </a:r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국가통계포털</a:t>
              </a:r>
              <a:endParaRPr lang="en-US" altLang="ko-KR" sz="17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endParaRPr lang="ko-KR" altLang="en-US" sz="1700" spc="-150" dirty="0">
                <a:solidFill>
                  <a:schemeClr val="accent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1915402-83A3-224F-9079-8B34E9E393A9}"/>
              </a:ext>
            </a:extLst>
          </p:cNvPr>
          <p:cNvGrpSpPr/>
          <p:nvPr/>
        </p:nvGrpSpPr>
        <p:grpSpPr>
          <a:xfrm>
            <a:off x="729739" y="5494977"/>
            <a:ext cx="3302452" cy="749308"/>
            <a:chOff x="679320" y="1724444"/>
            <a:chExt cx="2955142" cy="71586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7C81C3C-AE41-1A4C-8B39-6FA17D20CA22}"/>
                </a:ext>
              </a:extLst>
            </p:cNvPr>
            <p:cNvSpPr/>
            <p:nvPr/>
          </p:nvSpPr>
          <p:spPr>
            <a:xfrm>
              <a:off x="679320" y="1724444"/>
              <a:ext cx="2955142" cy="588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8AC545-6BDD-F443-B8C7-17A95FA863FA}"/>
                </a:ext>
              </a:extLst>
            </p:cNvPr>
            <p:cNvSpPr txBox="1"/>
            <p:nvPr/>
          </p:nvSpPr>
          <p:spPr>
            <a:xfrm>
              <a:off x="1013204" y="1852229"/>
              <a:ext cx="2408885" cy="588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한국은행 경제통계시스템</a:t>
              </a:r>
              <a:endParaRPr lang="en-US" altLang="ko-KR" sz="17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endParaRPr lang="ko-KR" altLang="en-US" sz="1700" spc="-150" dirty="0">
                <a:solidFill>
                  <a:schemeClr val="accent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A829EE1-41A3-3941-B4E0-518192DEDDA1}"/>
              </a:ext>
            </a:extLst>
          </p:cNvPr>
          <p:cNvSpPr txBox="1"/>
          <p:nvPr/>
        </p:nvSpPr>
        <p:spPr>
          <a:xfrm>
            <a:off x="797636" y="158122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기간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B7AD23F-5B9A-D449-8851-69813FB0C05E}"/>
              </a:ext>
            </a:extLst>
          </p:cNvPr>
          <p:cNvGrpSpPr/>
          <p:nvPr/>
        </p:nvGrpSpPr>
        <p:grpSpPr>
          <a:xfrm>
            <a:off x="729739" y="2073737"/>
            <a:ext cx="10601804" cy="749308"/>
            <a:chOff x="679320" y="1724444"/>
            <a:chExt cx="2995645" cy="71586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6B7E88-47A1-DF49-A355-18B1896BF05D}"/>
                </a:ext>
              </a:extLst>
            </p:cNvPr>
            <p:cNvSpPr/>
            <p:nvPr/>
          </p:nvSpPr>
          <p:spPr>
            <a:xfrm>
              <a:off x="679320" y="1724444"/>
              <a:ext cx="2955142" cy="588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492472-1EE3-9C49-85B8-6DF6B23BA25D}"/>
                </a:ext>
              </a:extLst>
            </p:cNvPr>
            <p:cNvSpPr txBox="1"/>
            <p:nvPr/>
          </p:nvSpPr>
          <p:spPr>
            <a:xfrm>
              <a:off x="719823" y="1852229"/>
              <a:ext cx="2955142" cy="588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2011</a:t>
              </a:r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년 </a:t>
              </a:r>
              <a:r>
                <a:rPr lang="en-US" altLang="ko-KR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07</a:t>
              </a:r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월 </a:t>
              </a:r>
              <a:r>
                <a:rPr lang="en-US" altLang="ko-KR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~</a:t>
              </a:r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2020</a:t>
              </a:r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년 </a:t>
              </a:r>
              <a:r>
                <a:rPr lang="en-US" altLang="ko-KR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12</a:t>
              </a:r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월 </a:t>
              </a:r>
              <a:r>
                <a:rPr lang="en-US" altLang="ko-KR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약 </a:t>
              </a:r>
              <a:r>
                <a:rPr lang="en-US" altLang="ko-KR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10</a:t>
              </a:r>
              <a:r>
                <a:rPr lang="ko-KR" altLang="en-US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년 간</a:t>
              </a:r>
              <a:r>
                <a:rPr lang="en-US" altLang="ko-KR" sz="17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</a:p>
            <a:p>
              <a:endParaRPr lang="ko-KR" altLang="en-US" sz="1700" spc="-150" dirty="0">
                <a:solidFill>
                  <a:schemeClr val="accent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FC030FA-8937-7742-89DC-C548220FACF3}"/>
              </a:ext>
            </a:extLst>
          </p:cNvPr>
          <p:cNvSpPr txBox="1"/>
          <p:nvPr/>
        </p:nvSpPr>
        <p:spPr>
          <a:xfrm>
            <a:off x="775002" y="3024364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목록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14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F39BB0C-FE54-884C-BFA6-DE46116C3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426676"/>
              </p:ext>
            </p:extLst>
          </p:nvPr>
        </p:nvGraphicFramePr>
        <p:xfrm>
          <a:off x="971836" y="1645014"/>
          <a:ext cx="3991699" cy="480452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42260">
                  <a:extLst>
                    <a:ext uri="{9D8B030D-6E8A-4147-A177-3AD203B41FA5}">
                      <a16:colId xmlns:a16="http://schemas.microsoft.com/office/drawing/2014/main" val="3906789512"/>
                    </a:ext>
                  </a:extLst>
                </a:gridCol>
                <a:gridCol w="2649439">
                  <a:extLst>
                    <a:ext uri="{9D8B030D-6E8A-4147-A177-3AD203B41FA5}">
                      <a16:colId xmlns:a16="http://schemas.microsoft.com/office/drawing/2014/main" val="4151685767"/>
                    </a:ext>
                  </a:extLst>
                </a:gridCol>
              </a:tblGrid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변수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명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109717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apt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아파트 매매 평균가격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28580822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hloan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가계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대출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34474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ir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기준금리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6412009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cpi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소비자물가지수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16190447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fed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미국기준금리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01488029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inc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가구당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월평균 가계수지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75918144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exp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가계소비지출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2947292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savings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총저축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6748583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kospi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코스피지수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0702372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hccsi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주택시장</a:t>
                      </a:r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소비심리지수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213455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bond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채권금리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2346123"/>
                  </a:ext>
                </a:extLst>
              </a:tr>
              <a:tr h="36957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m2</a:t>
                      </a:r>
                      <a:endParaRPr lang="ko-Kore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통화량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160085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2FF42E8-FC7F-AA4D-9900-BDBC8836FFDC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2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전처리</a:t>
            </a:r>
            <a:endParaRPr lang="en-US" altLang="ko-KR" sz="3000" b="1" spc="100" dirty="0">
              <a:solidFill>
                <a:schemeClr val="tx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CEF1A-9999-674D-A3F5-A2FC676C9049}"/>
              </a:ext>
            </a:extLst>
          </p:cNvPr>
          <p:cNvSpPr txBox="1"/>
          <p:nvPr/>
        </p:nvSpPr>
        <p:spPr>
          <a:xfrm>
            <a:off x="2129154" y="1108872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ore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변수명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48C808-C09D-8D44-A36F-2E57A4B2C8E3}"/>
              </a:ext>
            </a:extLst>
          </p:cNvPr>
          <p:cNvSpPr txBox="1"/>
          <p:nvPr/>
        </p:nvSpPr>
        <p:spPr>
          <a:xfrm>
            <a:off x="7228467" y="5923280"/>
            <a:ext cx="338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1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분기별 데이터 </a:t>
            </a:r>
            <a:r>
              <a:rPr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en-US" altLang="ko-KR" sz="1600" spc="1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spc="1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월별 데이터</a:t>
            </a:r>
            <a:endParaRPr lang="ko-KR" altLang="en-US" sz="16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7B796C-B3BD-D24D-B42D-135E92F697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1" r="-2137"/>
          <a:stretch/>
        </p:blipFill>
        <p:spPr>
          <a:xfrm>
            <a:off x="7424507" y="1954924"/>
            <a:ext cx="1535354" cy="36996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1B18EF-9B9E-444F-AB3B-6A5A41AFD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3"/>
          <a:stretch/>
        </p:blipFill>
        <p:spPr>
          <a:xfrm>
            <a:off x="5768700" y="1938609"/>
            <a:ext cx="1349516" cy="3749895"/>
          </a:xfrm>
          <a:prstGeom prst="rect">
            <a:avLst/>
          </a:prstGeom>
        </p:spPr>
      </p:pic>
      <p:sp>
        <p:nvSpPr>
          <p:cNvPr id="24" name="대체 처리 21">
            <a:extLst>
              <a:ext uri="{FF2B5EF4-FFF2-40B4-BE49-F238E27FC236}">
                <a16:creationId xmlns:a16="http://schemas.microsoft.com/office/drawing/2014/main" id="{19C70623-E364-A048-B28C-3482BD4B0705}"/>
              </a:ext>
            </a:extLst>
          </p:cNvPr>
          <p:cNvSpPr/>
          <p:nvPr/>
        </p:nvSpPr>
        <p:spPr>
          <a:xfrm>
            <a:off x="5760975" y="2293687"/>
            <a:ext cx="513701" cy="3360878"/>
          </a:xfrm>
          <a:prstGeom prst="flowChartAlternateProcess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E8C1C8B-FE27-BE48-AE85-6593A7C87D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639" y="1821934"/>
            <a:ext cx="1367846" cy="3749891"/>
          </a:xfrm>
          <a:prstGeom prst="rect">
            <a:avLst/>
          </a:prstGeom>
        </p:spPr>
      </p:pic>
      <p:sp>
        <p:nvSpPr>
          <p:cNvPr id="27" name="대체 처리 14">
            <a:extLst>
              <a:ext uri="{FF2B5EF4-FFF2-40B4-BE49-F238E27FC236}">
                <a16:creationId xmlns:a16="http://schemas.microsoft.com/office/drawing/2014/main" id="{E3DDA972-B444-A44C-8DCD-9C9E5AE7F1B8}"/>
              </a:ext>
            </a:extLst>
          </p:cNvPr>
          <p:cNvSpPr/>
          <p:nvPr/>
        </p:nvSpPr>
        <p:spPr>
          <a:xfrm>
            <a:off x="9684639" y="2433738"/>
            <a:ext cx="543607" cy="3138087"/>
          </a:xfrm>
          <a:prstGeom prst="flowChartAlternateProcess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화살표: 오른쪽 6">
            <a:extLst>
              <a:ext uri="{FF2B5EF4-FFF2-40B4-BE49-F238E27FC236}">
                <a16:creationId xmlns:a16="http://schemas.microsoft.com/office/drawing/2014/main" id="{0245B16D-9D6E-C443-AA0C-B1D62B3A2BB7}"/>
              </a:ext>
            </a:extLst>
          </p:cNvPr>
          <p:cNvSpPr/>
          <p:nvPr/>
        </p:nvSpPr>
        <p:spPr>
          <a:xfrm>
            <a:off x="9108348" y="3605524"/>
            <a:ext cx="315608" cy="360127"/>
          </a:xfrm>
          <a:prstGeom prst="rightArrow">
            <a:avLst/>
          </a:prstGeom>
          <a:solidFill>
            <a:srgbClr val="F08C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대체 처리 21">
            <a:extLst>
              <a:ext uri="{FF2B5EF4-FFF2-40B4-BE49-F238E27FC236}">
                <a16:creationId xmlns:a16="http://schemas.microsoft.com/office/drawing/2014/main" id="{A7047FA5-79EC-7B46-B4AD-3098E28CC306}"/>
              </a:ext>
            </a:extLst>
          </p:cNvPr>
          <p:cNvSpPr/>
          <p:nvPr/>
        </p:nvSpPr>
        <p:spPr>
          <a:xfrm>
            <a:off x="7445218" y="2293687"/>
            <a:ext cx="616216" cy="3343928"/>
          </a:xfrm>
          <a:prstGeom prst="flowChartAlternateProcess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93E12B-4AD2-6040-A553-E4AAF7F9BE58}"/>
              </a:ext>
            </a:extLst>
          </p:cNvPr>
          <p:cNvSpPr txBox="1"/>
          <p:nvPr/>
        </p:nvSpPr>
        <p:spPr>
          <a:xfrm>
            <a:off x="7610314" y="112585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날짜 변수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10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80C69E-7DE8-5A45-A5AD-7933C6225862}"/>
              </a:ext>
            </a:extLst>
          </p:cNvPr>
          <p:cNvSpPr txBox="1"/>
          <p:nvPr/>
        </p:nvSpPr>
        <p:spPr>
          <a:xfrm flipH="1">
            <a:off x="420063" y="234176"/>
            <a:ext cx="612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3</a:t>
            </a:r>
            <a:r>
              <a:rPr lang="en-US" altLang="ko-KR" sz="3200" b="1" dirty="0">
                <a:solidFill>
                  <a:schemeClr val="tx2"/>
                </a:solidFill>
              </a:rPr>
              <a:t>.</a:t>
            </a:r>
            <a:r>
              <a:rPr lang="ko-KR" altLang="en-US" sz="3200" b="1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</a:t>
            </a:r>
            <a:r>
              <a:rPr lang="en-US" altLang="ko-KR" sz="3000" b="1" spc="1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(EDA)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3064A4-714E-426B-B9FF-3E309D67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2" y="1119466"/>
            <a:ext cx="2998315" cy="3753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54B147-622C-4705-959E-AA15C6114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77" y="1154763"/>
            <a:ext cx="2817423" cy="37179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2A2D99-98CF-4432-AAD1-F6473D00D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639" y="1167340"/>
            <a:ext cx="2941771" cy="3705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06C724-F516-4F55-8C73-2E291B2AF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315" y="1176305"/>
            <a:ext cx="2754689" cy="40207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0FE1C1-283B-464F-AE55-1C6516272055}"/>
              </a:ext>
            </a:extLst>
          </p:cNvPr>
          <p:cNvSpPr/>
          <p:nvPr/>
        </p:nvSpPr>
        <p:spPr>
          <a:xfrm>
            <a:off x="420064" y="5204388"/>
            <a:ext cx="11428940" cy="1268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B0609-54BD-403A-A49E-02ECB17B612C}"/>
              </a:ext>
            </a:extLst>
          </p:cNvPr>
          <p:cNvSpPr txBox="1"/>
          <p:nvPr/>
        </p:nvSpPr>
        <p:spPr>
          <a:xfrm>
            <a:off x="840176" y="5376788"/>
            <a:ext cx="6125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최근 아파트 가격의 변동폭이 증가함을 확인 가능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 의의를 다시 한 번 확인할 수 있음 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593335-B3D1-45A7-BCE4-1C10FDB99153}"/>
              </a:ext>
            </a:extLst>
          </p:cNvPr>
          <p:cNvSpPr/>
          <p:nvPr/>
        </p:nvSpPr>
        <p:spPr>
          <a:xfrm>
            <a:off x="325978" y="1096826"/>
            <a:ext cx="2906883" cy="12595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8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슴슴한색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08C01"/>
      </a:accent1>
      <a:accent2>
        <a:srgbClr val="9A8B80"/>
      </a:accent2>
      <a:accent3>
        <a:srgbClr val="DFC3B5"/>
      </a:accent3>
      <a:accent4>
        <a:srgbClr val="AC9D93"/>
      </a:accent4>
      <a:accent5>
        <a:srgbClr val="76747A"/>
      </a:accent5>
      <a:accent6>
        <a:srgbClr val="474652"/>
      </a:accent6>
      <a:hlink>
        <a:srgbClr val="262626"/>
      </a:hlink>
      <a:folHlink>
        <a:srgbClr val="262626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슴슴한색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08C01"/>
      </a:accent1>
      <a:accent2>
        <a:srgbClr val="9A8B80"/>
      </a:accent2>
      <a:accent3>
        <a:srgbClr val="DFC3B5"/>
      </a:accent3>
      <a:accent4>
        <a:srgbClr val="AC9D93"/>
      </a:accent4>
      <a:accent5>
        <a:srgbClr val="76747A"/>
      </a:accent5>
      <a:accent6>
        <a:srgbClr val="474652"/>
      </a:accent6>
      <a:hlink>
        <a:srgbClr val="262626"/>
      </a:hlink>
      <a:folHlink>
        <a:srgbClr val="262626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1644</Words>
  <Application>Microsoft Office PowerPoint</Application>
  <PresentationFormat>와이드스크린</PresentationFormat>
  <Paragraphs>442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AppleGothic</vt:lpstr>
      <vt:lpstr>NanumMyeongjo</vt:lpstr>
      <vt:lpstr>Calibri</vt:lpstr>
      <vt:lpstr>나눔고딕</vt:lpstr>
      <vt:lpstr>Arial Nova</vt:lpstr>
      <vt:lpstr>Wingdings</vt:lpstr>
      <vt:lpstr>나눔고딕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이은빈</cp:lastModifiedBy>
  <cp:revision>146</cp:revision>
  <dcterms:created xsi:type="dcterms:W3CDTF">2020-08-03T00:59:02Z</dcterms:created>
  <dcterms:modified xsi:type="dcterms:W3CDTF">2021-04-23T05:21:11Z</dcterms:modified>
</cp:coreProperties>
</file>